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46" r:id="rId1"/>
  </p:sldMasterIdLst>
  <p:notesMasterIdLst>
    <p:notesMasterId r:id="rId11"/>
  </p:notesMasterIdLst>
  <p:handoutMasterIdLst>
    <p:handoutMasterId r:id="rId12"/>
  </p:handoutMasterIdLst>
  <p:sldIdLst>
    <p:sldId id="257" r:id="rId2"/>
    <p:sldId id="361" r:id="rId3"/>
    <p:sldId id="362" r:id="rId4"/>
    <p:sldId id="364" r:id="rId5"/>
    <p:sldId id="363" r:id="rId6"/>
    <p:sldId id="365" r:id="rId7"/>
    <p:sldId id="366" r:id="rId8"/>
    <p:sldId id="367" r:id="rId9"/>
    <p:sldId id="368" r:id="rId10"/>
  </p:sldIdLst>
  <p:sldSz cx="9144000" cy="6858000" type="screen4x3"/>
  <p:notesSz cx="6797675" cy="99266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33CC"/>
    <a:srgbClr val="0038A8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95226" autoAdjust="0"/>
  </p:normalViewPr>
  <p:slideViewPr>
    <p:cSldViewPr snapToGrid="0">
      <p:cViewPr varScale="1">
        <p:scale>
          <a:sx n="111" d="100"/>
          <a:sy n="111" d="100"/>
        </p:scale>
        <p:origin x="183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509CCB-EF36-452F-97FD-B9A86CC8CD4C}" type="datetimeFigureOut">
              <a:rPr lang="en-GB" smtClean="0"/>
              <a:pPr/>
              <a:t>03/08/2022</a:t>
            </a:fld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95D0C-6729-4C55-A103-ADB0E467E9F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03598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8727B18-29B9-4683-A068-75B31764BA9A}" type="datetimeFigureOut">
              <a:rPr lang="it-IT"/>
              <a:pPr>
                <a:defRPr/>
              </a:pPr>
              <a:t>03/08/2022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327542B-26EF-4E0B-AF43-22EA94D0C5FE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284434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819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814950-1F54-462D-8A6E-9CE7D0495667}" type="slidenum">
              <a:rPr lang="it-IT" altLang="en-US" smtClean="0"/>
              <a:pPr/>
              <a:t>1</a:t>
            </a:fld>
            <a:endParaRPr lang="it-IT" altLang="en-US" dirty="0"/>
          </a:p>
        </p:txBody>
      </p:sp>
    </p:spTree>
    <p:extLst>
      <p:ext uri="{BB962C8B-B14F-4D97-AF65-F5344CB8AC3E}">
        <p14:creationId xmlns:p14="http://schemas.microsoft.com/office/powerpoint/2010/main" val="2957510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27542B-26EF-4E0B-AF43-22EA94D0C5FE}" type="slidenum">
              <a:rPr lang="it-IT" smtClean="0"/>
              <a:pPr>
                <a:defRPr/>
              </a:pPr>
              <a:t>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730193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27542B-26EF-4E0B-AF43-22EA94D0C5FE}" type="slidenum">
              <a:rPr lang="it-IT" smtClean="0"/>
              <a:pPr>
                <a:defRPr/>
              </a:pPr>
              <a:t>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32705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27542B-26EF-4E0B-AF43-22EA94D0C5FE}" type="slidenum">
              <a:rPr lang="it-IT" smtClean="0"/>
              <a:pPr>
                <a:defRPr/>
              </a:pPr>
              <a:t>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922462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27542B-26EF-4E0B-AF43-22EA94D0C5FE}" type="slidenum">
              <a:rPr lang="it-IT" smtClean="0"/>
              <a:pPr>
                <a:defRPr/>
              </a:pPr>
              <a:t>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98817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27542B-26EF-4E0B-AF43-22EA94D0C5FE}" type="slidenum">
              <a:rPr lang="it-IT" smtClean="0"/>
              <a:pPr>
                <a:defRPr/>
              </a:pPr>
              <a:t>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77512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27542B-26EF-4E0B-AF43-22EA94D0C5FE}" type="slidenum">
              <a:rPr lang="it-IT" smtClean="0"/>
              <a:pPr>
                <a:defRPr/>
              </a:pPr>
              <a:t>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00853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27542B-26EF-4E0B-AF43-22EA94D0C5FE}" type="slidenum">
              <a:rPr lang="it-IT" smtClean="0"/>
              <a:pPr>
                <a:defRPr/>
              </a:pPr>
              <a:t>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426826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27542B-26EF-4E0B-AF43-22EA94D0C5FE}" type="slidenum">
              <a:rPr lang="it-IT" smtClean="0"/>
              <a:pPr>
                <a:defRPr/>
              </a:pPr>
              <a:t>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39381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 userDrawn="1"/>
        </p:nvSpPr>
        <p:spPr bwMode="auto">
          <a:xfrm>
            <a:off x="0" y="2568575"/>
            <a:ext cx="2049463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s-ES" altLang="es-ES" dirty="0"/>
          </a:p>
        </p:txBody>
      </p:sp>
      <p:sp>
        <p:nvSpPr>
          <p:cNvPr id="3" name="Rectangle 12"/>
          <p:cNvSpPr>
            <a:spLocks noChangeArrowheads="1"/>
          </p:cNvSpPr>
          <p:nvPr userDrawn="1"/>
        </p:nvSpPr>
        <p:spPr bwMode="auto">
          <a:xfrm>
            <a:off x="0" y="2568575"/>
            <a:ext cx="1662113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s-ES" altLang="es-ES" dirty="0"/>
          </a:p>
        </p:txBody>
      </p:sp>
      <p:sp>
        <p:nvSpPr>
          <p:cNvPr id="5" name="Rectangle 62"/>
          <p:cNvSpPr>
            <a:spLocks noChangeArrowheads="1"/>
          </p:cNvSpPr>
          <p:nvPr userDrawn="1"/>
        </p:nvSpPr>
        <p:spPr bwMode="auto">
          <a:xfrm>
            <a:off x="0" y="42878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s-ES" dirty="0">
              <a:latin typeface="Calibri" pitchFamily="34" charset="0"/>
            </a:endParaRPr>
          </a:p>
        </p:txBody>
      </p:sp>
      <p:sp>
        <p:nvSpPr>
          <p:cNvPr id="8" name="CasellaDiTesto 7"/>
          <p:cNvSpPr txBox="1">
            <a:spLocks noChangeArrowheads="1"/>
          </p:cNvSpPr>
          <p:nvPr userDrawn="1"/>
        </p:nvSpPr>
        <p:spPr bwMode="auto">
          <a:xfrm>
            <a:off x="8459788" y="6577013"/>
            <a:ext cx="1152525" cy="304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fld id="{74B2B7E6-413A-49F6-8536-1246F3BEB8FE}" type="slidenum">
              <a:rPr lang="it-IT" sz="1400" smtClean="0"/>
              <a:pPr eaLnBrk="1" hangingPunct="1">
                <a:defRPr/>
              </a:pPr>
              <a:t>‹#›</a:t>
            </a:fld>
            <a:endParaRPr lang="it-IT" sz="1400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2568575"/>
            <a:ext cx="2049463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s-ES" altLang="es-ES" dirty="0"/>
          </a:p>
        </p:txBody>
      </p:sp>
      <p:sp>
        <p:nvSpPr>
          <p:cNvPr id="1027" name="Rectangle 12"/>
          <p:cNvSpPr>
            <a:spLocks noChangeArrowheads="1"/>
          </p:cNvSpPr>
          <p:nvPr userDrawn="1"/>
        </p:nvSpPr>
        <p:spPr bwMode="auto">
          <a:xfrm>
            <a:off x="0" y="2568575"/>
            <a:ext cx="1662113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s-ES" altLang="es-ES" dirty="0"/>
          </a:p>
        </p:txBody>
      </p:sp>
      <p:graphicFrame>
        <p:nvGraphicFramePr>
          <p:cNvPr id="1246" name="Group 2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627342"/>
              </p:ext>
            </p:extLst>
          </p:nvPr>
        </p:nvGraphicFramePr>
        <p:xfrm>
          <a:off x="0" y="0"/>
          <a:ext cx="9144000" cy="875211"/>
        </p:xfrm>
        <a:graphic>
          <a:graphicData uri="http://schemas.openxmlformats.org/drawingml/2006/table">
            <a:tbl>
              <a:tblPr/>
              <a:tblGrid>
                <a:gridCol w="1476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12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752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cap="flat">
                      <a:noFill/>
                    </a:lnL>
                    <a:lnR w="63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GAZIRAY EMU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eaLnBrk="1" hangingPunct="1">
                        <a:lnSpc>
                          <a:spcPct val="100000"/>
                        </a:lnSpc>
                        <a:tabLst>
                          <a:tab pos="3060700" algn="ctr"/>
                          <a:tab pos="6119813" algn="r"/>
                        </a:tabLs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HV Car lines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Doc.: TBG-Z-415</a:t>
                      </a:r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92075" inden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Rev.: 04</a:t>
                      </a:r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92075" indent="0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Date: 02/08/2022 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35" name="Rectangle 62"/>
          <p:cNvSpPr>
            <a:spLocks noChangeArrowheads="1"/>
          </p:cNvSpPr>
          <p:nvPr userDrawn="1"/>
        </p:nvSpPr>
        <p:spPr bwMode="auto">
          <a:xfrm>
            <a:off x="0" y="42878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s-ES" dirty="0">
              <a:latin typeface="Calibri" pitchFamily="34" charset="0"/>
            </a:endParaRPr>
          </a:p>
        </p:txBody>
      </p:sp>
      <p:graphicFrame>
        <p:nvGraphicFramePr>
          <p:cNvPr id="1265" name="Group 2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971782"/>
              </p:ext>
            </p:extLst>
          </p:nvPr>
        </p:nvGraphicFramePr>
        <p:xfrm>
          <a:off x="0" y="6615113"/>
          <a:ext cx="9144000" cy="244475"/>
        </p:xfrm>
        <a:graphic>
          <a:graphicData uri="http://schemas.openxmlformats.org/drawingml/2006/table">
            <a:tbl>
              <a:tblPr/>
              <a:tblGrid>
                <a:gridCol w="15478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198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it-IT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839" marB="45839" horzOverflow="overflow">
                    <a:lnL cap="flat">
                      <a:noFill/>
                    </a:lnL>
                    <a:lnR w="63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000" b="0" i="1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Property of BLUE Engineering S.r.l., cannot be distributed or reproduced without authorization.</a:t>
                      </a:r>
                      <a:endParaRPr kumimoji="0" lang="en-US" sz="1000" b="0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T="45839" marB="45839" horzOverflow="overflow">
                    <a:lnL w="63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839" marB="45839" horzOverflow="overflow">
                    <a:lnL w="63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61" y="91440"/>
            <a:ext cx="707094" cy="701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asellaDiTesto 1"/>
          <p:cNvSpPr txBox="1">
            <a:spLocks noChangeArrowheads="1"/>
          </p:cNvSpPr>
          <p:nvPr/>
        </p:nvSpPr>
        <p:spPr bwMode="auto">
          <a:xfrm>
            <a:off x="292100" y="2384276"/>
            <a:ext cx="854815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es-ES" sz="4000" b="1" dirty="0"/>
              <a:t>GAZIRAY  EMU</a:t>
            </a:r>
          </a:p>
          <a:p>
            <a:pPr algn="ctr"/>
            <a:endParaRPr lang="en-GB" altLang="es-ES" sz="2800" b="1" dirty="0"/>
          </a:p>
          <a:p>
            <a:pPr algn="ctr" eaLnBrk="1" hangingPunct="1">
              <a:lnSpc>
                <a:spcPct val="100000"/>
              </a:lnSpc>
              <a:tabLst>
                <a:tab pos="3060700" algn="ctr"/>
                <a:tab pos="6119813" algn="r"/>
              </a:tabLst>
            </a:pPr>
            <a:r>
              <a:rPr lang="en-GB" sz="2800" b="1" dirty="0"/>
              <a:t>HV car lines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117787"/>
              </p:ext>
            </p:extLst>
          </p:nvPr>
        </p:nvGraphicFramePr>
        <p:xfrm>
          <a:off x="136809" y="1034679"/>
          <a:ext cx="8805672" cy="304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05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YG Hattı</a:t>
                      </a:r>
                      <a:endParaRPr lang="en-US" sz="2000" b="1" u="none" strike="noStrike" kern="1200" baseline="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369D94A-3934-45D5-8984-7DFB2AA510FE}"/>
              </a:ext>
            </a:extLst>
          </p:cNvPr>
          <p:cNvSpPr txBox="1"/>
          <p:nvPr/>
        </p:nvSpPr>
        <p:spPr>
          <a:xfrm>
            <a:off x="136808" y="1402672"/>
            <a:ext cx="880567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/>
              <a:t>YG hattı</a:t>
            </a:r>
            <a:r>
              <a:rPr lang="it-IT" sz="1400" dirty="0"/>
              <a:t> mimarisi resimde görü</a:t>
            </a:r>
            <a:r>
              <a:rPr lang="tr-TR" sz="1400" dirty="0" err="1"/>
              <a:t>nmektedir</a:t>
            </a:r>
            <a:r>
              <a:rPr lang="tr-TR" sz="1400" dirty="0"/>
              <a:t>.</a:t>
            </a:r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FF4AAF07-6345-4F81-A4F8-98885F0847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0908" y="1727006"/>
            <a:ext cx="4909128" cy="463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812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798335"/>
              </p:ext>
            </p:extLst>
          </p:nvPr>
        </p:nvGraphicFramePr>
        <p:xfrm>
          <a:off x="136809" y="1034679"/>
          <a:ext cx="8805672" cy="304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05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YG Hattı</a:t>
                      </a:r>
                      <a:endParaRPr lang="en-US" sz="2000" b="1" u="none" strike="noStrike" kern="1200" baseline="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369D94A-3934-45D5-8984-7DFB2AA510FE}"/>
              </a:ext>
            </a:extLst>
          </p:cNvPr>
          <p:cNvSpPr txBox="1"/>
          <p:nvPr/>
        </p:nvSpPr>
        <p:spPr>
          <a:xfrm>
            <a:off x="136808" y="1402672"/>
            <a:ext cx="8805671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/>
              <a:t>Her bir OA için belirtilen , YG 25 </a:t>
            </a:r>
            <a:r>
              <a:rPr lang="tr-TR" sz="1400" dirty="0" err="1"/>
              <a:t>kV</a:t>
            </a:r>
            <a:r>
              <a:rPr lang="tr-TR" sz="1400" dirty="0"/>
              <a:t> hattına bağlanan </a:t>
            </a:r>
          </a:p>
          <a:p>
            <a:r>
              <a:rPr lang="tr-TR" sz="1400" dirty="0"/>
              <a:t>kablolar şunlardır:  </a:t>
            </a:r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8EB106BE-310A-4C2F-8CED-296FC659F4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491" y="1486662"/>
            <a:ext cx="3759201" cy="4992122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9733FB21-C351-4621-BBA8-BD019B17E1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" y="2662524"/>
            <a:ext cx="40767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296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xmlns="" id="{551609DF-A7FF-47A1-860A-86993EA6BC08}"/>
              </a:ext>
            </a:extLst>
          </p:cNvPr>
          <p:cNvSpPr/>
          <p:nvPr/>
        </p:nvSpPr>
        <p:spPr>
          <a:xfrm>
            <a:off x="4212435" y="4301067"/>
            <a:ext cx="4853635" cy="22621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037948"/>
              </p:ext>
            </p:extLst>
          </p:nvPr>
        </p:nvGraphicFramePr>
        <p:xfrm>
          <a:off x="136809" y="1034679"/>
          <a:ext cx="8805672" cy="304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05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YG Hattı</a:t>
                      </a:r>
                      <a:endParaRPr lang="en-US" sz="2000" b="1" u="none" strike="noStrike" kern="1200" baseline="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369D94A-3934-45D5-8984-7DFB2AA510FE}"/>
              </a:ext>
            </a:extLst>
          </p:cNvPr>
          <p:cNvSpPr txBox="1"/>
          <p:nvPr/>
        </p:nvSpPr>
        <p:spPr>
          <a:xfrm>
            <a:off x="91652" y="1402672"/>
            <a:ext cx="8805671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Çatı </a:t>
            </a:r>
            <a:r>
              <a:rPr lang="tr-TR" sz="1400" dirty="0"/>
              <a:t>yerleşimi </a:t>
            </a:r>
            <a:r>
              <a:rPr lang="it-IT" sz="1400" dirty="0"/>
              <a:t>(tasarım </a:t>
            </a:r>
            <a:r>
              <a:rPr lang="tr-TR" sz="1400" dirty="0"/>
              <a:t>aşamasında</a:t>
            </a:r>
            <a:r>
              <a:rPr lang="it-IT" sz="1400" dirty="0"/>
              <a:t>):</a:t>
            </a:r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pPr marL="342900" indent="-342900">
              <a:buAutoNum type="arabicParenR"/>
            </a:pPr>
            <a:r>
              <a:rPr lang="it-IT" sz="1400" dirty="0"/>
              <a:t>Panto'dan (</a:t>
            </a:r>
            <a:r>
              <a:rPr lang="tr-TR" sz="1400" dirty="0"/>
              <a:t>enerji metre cihazı</a:t>
            </a:r>
            <a:r>
              <a:rPr lang="it-IT" sz="1400" dirty="0"/>
              <a:t>) </a:t>
            </a:r>
            <a:r>
              <a:rPr lang="tr-TR" sz="1400" dirty="0"/>
              <a:t>HV</a:t>
            </a:r>
            <a:r>
              <a:rPr lang="it-IT" sz="1400" dirty="0"/>
              <a:t> kutusuna giden kablo</a:t>
            </a:r>
          </a:p>
          <a:p>
            <a:pPr marL="342900" indent="-342900">
              <a:buAutoNum type="arabicParenR"/>
            </a:pPr>
            <a:r>
              <a:rPr lang="tr-TR" sz="1400" dirty="0"/>
              <a:t>HV </a:t>
            </a:r>
            <a:r>
              <a:rPr lang="it-IT" sz="1400" dirty="0"/>
              <a:t>kutusundan ayırıcıya giden kablo</a:t>
            </a:r>
          </a:p>
          <a:p>
            <a:pPr marL="342900" indent="-342900">
              <a:buAutoNum type="arabicParenR"/>
            </a:pPr>
            <a:r>
              <a:rPr lang="it-IT" sz="1400" dirty="0"/>
              <a:t>Ayırıcıdan trafo'ya kablo (alt şasi)</a:t>
            </a:r>
            <a:r>
              <a:rPr lang="tr-TR" sz="1400" dirty="0"/>
              <a:t>                                  </a:t>
            </a:r>
            <a:r>
              <a:rPr lang="it-IT" sz="1400" dirty="0"/>
              <a:t> </a:t>
            </a:r>
            <a:r>
              <a:rPr lang="tr-TR" sz="1400" dirty="0"/>
              <a:t>         dikkate alınacak ölçümler</a:t>
            </a:r>
            <a:r>
              <a:rPr lang="it-IT" sz="1200" i="1" dirty="0"/>
              <a:t>:</a:t>
            </a:r>
            <a:endParaRPr lang="it-IT" sz="1400" i="1" dirty="0"/>
          </a:p>
          <a:p>
            <a:pPr marL="342900" indent="-342900">
              <a:buAutoNum type="arabicParenR"/>
            </a:pPr>
            <a:r>
              <a:rPr lang="it-IT" sz="1400" dirty="0"/>
              <a:t>Ayırıcıdan </a:t>
            </a:r>
            <a:r>
              <a:rPr lang="tr-TR" sz="1400" dirty="0" err="1"/>
              <a:t>jumper</a:t>
            </a:r>
            <a:r>
              <a:rPr lang="tr-TR" sz="1400" dirty="0"/>
              <a:t> kablosuna</a:t>
            </a:r>
            <a:r>
              <a:rPr lang="it-IT" sz="1400" dirty="0"/>
              <a:t> giden kablo</a:t>
            </a:r>
          </a:p>
          <a:p>
            <a:endParaRPr lang="it-IT" sz="1400" dirty="0"/>
          </a:p>
          <a:p>
            <a:r>
              <a:rPr lang="tr-TR" sz="1400" dirty="0" err="1"/>
              <a:t>Jumper</a:t>
            </a:r>
            <a:r>
              <a:rPr lang="tr-TR" sz="1400" dirty="0"/>
              <a:t> </a:t>
            </a:r>
            <a:r>
              <a:rPr lang="it-IT" sz="1400" dirty="0"/>
              <a:t>kablosu (yay tipi) gösterilmemiştir</a:t>
            </a:r>
            <a:r>
              <a:rPr lang="tr-TR" sz="1400" dirty="0"/>
              <a:t>.</a:t>
            </a:r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</p:txBody>
      </p:sp>
      <p:pic>
        <p:nvPicPr>
          <p:cNvPr id="1026" name="Immagine 4">
            <a:extLst>
              <a:ext uri="{FF2B5EF4-FFF2-40B4-BE49-F238E27FC236}">
                <a16:creationId xmlns:a16="http://schemas.microsoft.com/office/drawing/2014/main" xmlns="" id="{CF7F32E2-EED7-49F2-A6C7-CD500EB2A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08" y="1803030"/>
            <a:ext cx="8929262" cy="1863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481157C1-C9F4-4D02-9E48-22097ABFAE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6302" y="4763013"/>
            <a:ext cx="4730044" cy="69231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6C7BB55A-6FE2-48B3-B35A-6597A1B9F7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6302" y="5452827"/>
            <a:ext cx="4730045" cy="108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296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357216"/>
              </p:ext>
            </p:extLst>
          </p:nvPr>
        </p:nvGraphicFramePr>
        <p:xfrm>
          <a:off x="136809" y="1034679"/>
          <a:ext cx="8805672" cy="304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05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u="none" strike="noStrike" kern="1200" baseline="0" noProof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YG Hattı-Kablo 1</a:t>
                      </a:r>
                      <a:endParaRPr lang="en-US" sz="2000" b="1" u="none" strike="noStrike" kern="1200" baseline="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369D94A-3934-45D5-8984-7DFB2AA510FE}"/>
              </a:ext>
            </a:extLst>
          </p:cNvPr>
          <p:cNvSpPr txBox="1"/>
          <p:nvPr/>
        </p:nvSpPr>
        <p:spPr>
          <a:xfrm>
            <a:off x="136808" y="1402672"/>
            <a:ext cx="869315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/>
              <a:t>1.</a:t>
            </a:r>
            <a:r>
              <a:rPr lang="it-IT" sz="1400" dirty="0"/>
              <a:t> kablo, pantografı (enerji ölçer) </a:t>
            </a:r>
            <a:r>
              <a:rPr lang="tr-TR" sz="1400" dirty="0"/>
              <a:t>HV</a:t>
            </a:r>
            <a:r>
              <a:rPr lang="it-IT" sz="1400" dirty="0"/>
              <a:t> kutusuna bağlayan kablodur, bu kablonun özellikleri başlıca şunlardır:</a:t>
            </a:r>
            <a:endParaRPr lang="tr-TR" sz="1400" dirty="0"/>
          </a:p>
          <a:p>
            <a:endParaRPr lang="it-IT" sz="1400" dirty="0"/>
          </a:p>
          <a:p>
            <a:r>
              <a:rPr lang="tr-TR" sz="1400" dirty="0"/>
              <a:t>Kesit</a:t>
            </a:r>
            <a:r>
              <a:rPr lang="it-IT" sz="1400" dirty="0"/>
              <a:t>: 95 mm2</a:t>
            </a:r>
          </a:p>
          <a:p>
            <a:r>
              <a:rPr lang="tr-TR" sz="1400" dirty="0"/>
              <a:t>Minimum bükülme çapı</a:t>
            </a:r>
            <a:r>
              <a:rPr lang="it-IT" sz="1400" dirty="0"/>
              <a:t>: max 210 mm</a:t>
            </a:r>
          </a:p>
          <a:p>
            <a:r>
              <a:rPr lang="tr-TR" sz="1400" dirty="0"/>
              <a:t>Ekranlı</a:t>
            </a:r>
            <a:r>
              <a:rPr lang="it-IT" sz="1400" dirty="0"/>
              <a:t>, her uçta </a:t>
            </a:r>
            <a:r>
              <a:rPr lang="tr-TR" sz="1400" dirty="0"/>
              <a:t>ekran </a:t>
            </a:r>
            <a:r>
              <a:rPr lang="it-IT" sz="1400" dirty="0"/>
              <a:t>sonlandırmalı</a:t>
            </a:r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Bağlantı, panto tarafı: düz, M12</a:t>
            </a:r>
          </a:p>
          <a:p>
            <a:r>
              <a:rPr lang="it-IT" sz="1400" dirty="0"/>
              <a:t>Toprak bağlantısı, panto tarafı: düz, M10</a:t>
            </a:r>
          </a:p>
          <a:p>
            <a:r>
              <a:rPr lang="it-IT" sz="1400" dirty="0"/>
              <a:t>Topraklama kablosu, uzunluk: 450 mm</a:t>
            </a:r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Bağlantı, </a:t>
            </a:r>
            <a:r>
              <a:rPr lang="tr-TR" sz="1400" dirty="0"/>
              <a:t>HV </a:t>
            </a:r>
            <a:r>
              <a:rPr lang="it-IT" sz="1400" dirty="0"/>
              <a:t>kutusu tarafı: 90°, M12(</a:t>
            </a:r>
            <a:r>
              <a:rPr lang="it-IT" sz="1400" dirty="0">
                <a:highlight>
                  <a:srgbClr val="FFFF00"/>
                </a:highlight>
              </a:rPr>
              <a:t> </a:t>
            </a:r>
            <a:r>
              <a:rPr lang="tr-TR" sz="1400" dirty="0">
                <a:highlight>
                  <a:srgbClr val="FFFF00"/>
                </a:highlight>
              </a:rPr>
              <a:t>HV kutusu Yüklenicisiyle daha sonra onaylanacak.</a:t>
            </a:r>
            <a:r>
              <a:rPr lang="it-IT" sz="1400" dirty="0"/>
              <a:t>)</a:t>
            </a:r>
          </a:p>
          <a:p>
            <a:r>
              <a:rPr lang="it-IT" sz="1400" dirty="0"/>
              <a:t>Toprak bağlantısı, </a:t>
            </a:r>
            <a:r>
              <a:rPr lang="tr-TR" sz="1400" dirty="0"/>
              <a:t>HV</a:t>
            </a:r>
            <a:r>
              <a:rPr lang="it-IT" sz="1400" dirty="0"/>
              <a:t> kutusu tarafı: düz, M8</a:t>
            </a:r>
            <a:endParaRPr lang="tr-TR" sz="1400" dirty="0"/>
          </a:p>
          <a:p>
            <a:r>
              <a:rPr lang="it-IT" sz="1400" dirty="0"/>
              <a:t>Ground cable, lenght: 450 mm</a:t>
            </a:r>
          </a:p>
          <a:p>
            <a:r>
              <a:rPr lang="it-IT" sz="1400" dirty="0"/>
              <a:t>Kablo Rakoru – dahil, </a:t>
            </a:r>
            <a:r>
              <a:rPr lang="tr-TR" sz="1400" dirty="0"/>
              <a:t>HV</a:t>
            </a:r>
            <a:r>
              <a:rPr lang="it-IT" sz="1400" dirty="0"/>
              <a:t> kutusuna giriş için plakalı</a:t>
            </a:r>
          </a:p>
          <a:p>
            <a:endParaRPr lang="it-IT" sz="1400" dirty="0"/>
          </a:p>
          <a:p>
            <a:endParaRPr lang="it-IT" sz="1400" dirty="0"/>
          </a:p>
          <a:p>
            <a:r>
              <a:rPr lang="tr-TR" sz="1400" dirty="0"/>
              <a:t>Kablonun ölçüsü</a:t>
            </a:r>
            <a:r>
              <a:rPr lang="it-IT" sz="1400" dirty="0"/>
              <a:t>: </a:t>
            </a:r>
            <a:r>
              <a:rPr lang="it-IT" sz="1400" b="1" dirty="0"/>
              <a:t>3870 </a:t>
            </a:r>
            <a:r>
              <a:rPr lang="it-IT" sz="1400" dirty="0"/>
              <a:t>mm </a:t>
            </a:r>
            <a:r>
              <a:rPr lang="tr-TR" sz="1400" dirty="0"/>
              <a:t>(taslak)</a:t>
            </a:r>
            <a:r>
              <a:rPr lang="it-IT" sz="1400" dirty="0"/>
              <a:t>, tasarım aşamasında birkaç santimetre değişebilir</a:t>
            </a:r>
            <a:r>
              <a:rPr lang="tr-TR" sz="1400" dirty="0"/>
              <a:t>.</a:t>
            </a:r>
            <a:endParaRPr lang="it-IT" sz="1400" dirty="0"/>
          </a:p>
          <a:p>
            <a:endParaRPr lang="it-IT" sz="1400" dirty="0"/>
          </a:p>
          <a:p>
            <a:r>
              <a:rPr lang="tr-TR" sz="1400" dirty="0"/>
              <a:t>Diğer özellikler tasarım aşamasında tanımlanacaktır.</a:t>
            </a:r>
            <a:endParaRPr lang="it-IT" sz="1400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B4B27A33-623D-4CB3-BAE7-2B56CA8E93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5489" y="3182927"/>
            <a:ext cx="2566471" cy="81517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5F78C7BE-3130-4375-B8FC-9F26418B6B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3552" y="4357327"/>
            <a:ext cx="3007434" cy="91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016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687297"/>
              </p:ext>
            </p:extLst>
          </p:nvPr>
        </p:nvGraphicFramePr>
        <p:xfrm>
          <a:off x="136809" y="1034679"/>
          <a:ext cx="8805672" cy="304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05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YG Hattı</a:t>
                      </a:r>
                      <a:r>
                        <a:rPr lang="it-IT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tr-TR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Kablo</a:t>
                      </a:r>
                      <a:r>
                        <a:rPr lang="it-IT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2</a:t>
                      </a:r>
                      <a:endParaRPr lang="en-US" sz="2000" b="1" u="none" strike="noStrike" kern="1200" baseline="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369D94A-3934-45D5-8984-7DFB2AA510FE}"/>
              </a:ext>
            </a:extLst>
          </p:cNvPr>
          <p:cNvSpPr txBox="1"/>
          <p:nvPr/>
        </p:nvSpPr>
        <p:spPr>
          <a:xfrm>
            <a:off x="136808" y="1402672"/>
            <a:ext cx="869315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2. kablo, </a:t>
            </a:r>
            <a:r>
              <a:rPr lang="tr-TR" sz="1400" dirty="0"/>
              <a:t>HV</a:t>
            </a:r>
            <a:r>
              <a:rPr lang="it-IT" sz="1400" dirty="0"/>
              <a:t> kutusunu ayırıcıya bağlayan kablodur.</a:t>
            </a:r>
          </a:p>
          <a:p>
            <a:endParaRPr lang="it-IT" sz="1400" dirty="0"/>
          </a:p>
          <a:p>
            <a:r>
              <a:rPr lang="tr-TR" sz="1400" dirty="0"/>
              <a:t>Kesit</a:t>
            </a:r>
            <a:r>
              <a:rPr lang="it-IT" sz="1400" dirty="0"/>
              <a:t>: 95 mm2</a:t>
            </a:r>
          </a:p>
          <a:p>
            <a:r>
              <a:rPr lang="tr-TR" sz="1400" dirty="0"/>
              <a:t>Minimum bükülme çapı</a:t>
            </a:r>
            <a:r>
              <a:rPr lang="it-IT" sz="1400" dirty="0"/>
              <a:t>: max 210 mm</a:t>
            </a:r>
          </a:p>
          <a:p>
            <a:r>
              <a:rPr lang="tr-TR" sz="1400" dirty="0"/>
              <a:t>Ekranlı</a:t>
            </a:r>
            <a:r>
              <a:rPr lang="it-IT" sz="1400" dirty="0"/>
              <a:t>, her uçta </a:t>
            </a:r>
            <a:r>
              <a:rPr lang="tr-TR" sz="1400" dirty="0"/>
              <a:t>ekran </a:t>
            </a:r>
            <a:r>
              <a:rPr lang="it-IT" sz="1400" dirty="0"/>
              <a:t>sonlandırmalı</a:t>
            </a:r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Bağlantı, ayırıcı tarafı: düz, M12(</a:t>
            </a:r>
            <a:r>
              <a:rPr lang="tr-TR" sz="1400" dirty="0">
                <a:highlight>
                  <a:srgbClr val="FFFF00"/>
                </a:highlight>
              </a:rPr>
              <a:t>Ayırıcı Yüklenicisiyle daha sonra onaylanacak</a:t>
            </a:r>
            <a:r>
              <a:rPr lang="it-IT" sz="1400" dirty="0"/>
              <a:t>)</a:t>
            </a:r>
          </a:p>
          <a:p>
            <a:r>
              <a:rPr lang="it-IT" sz="1400" dirty="0"/>
              <a:t>Toprak bağlantısı, ayırıcı tarafı: düz, M10</a:t>
            </a:r>
          </a:p>
          <a:p>
            <a:r>
              <a:rPr lang="it-IT" sz="1400" dirty="0"/>
              <a:t>Topraklama kablosu, uzunluk: 450 mm</a:t>
            </a:r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Bağlantı, </a:t>
            </a:r>
            <a:r>
              <a:rPr lang="tr-TR" sz="1400" dirty="0"/>
              <a:t>HV</a:t>
            </a:r>
            <a:r>
              <a:rPr lang="it-IT" sz="1400" dirty="0"/>
              <a:t> kutusu tarafı: 90°, M12</a:t>
            </a:r>
            <a:r>
              <a:rPr lang="tr-TR" sz="1400" dirty="0"/>
              <a:t> </a:t>
            </a:r>
            <a:r>
              <a:rPr lang="it-IT" sz="1400" dirty="0"/>
              <a:t>(</a:t>
            </a:r>
            <a:r>
              <a:rPr lang="tr-TR" sz="1400" dirty="0">
                <a:highlight>
                  <a:srgbClr val="FFFF00"/>
                </a:highlight>
              </a:rPr>
              <a:t>HV Kutusu Yüklenicisiyle daha sonra onaylanacak</a:t>
            </a:r>
            <a:r>
              <a:rPr lang="it-IT" sz="1400" dirty="0"/>
              <a:t>)</a:t>
            </a:r>
          </a:p>
          <a:p>
            <a:r>
              <a:rPr lang="it-IT" sz="1400" dirty="0"/>
              <a:t>Toprak bağlantısı, </a:t>
            </a:r>
            <a:r>
              <a:rPr lang="tr-TR" sz="1400" dirty="0"/>
              <a:t>HV</a:t>
            </a:r>
            <a:r>
              <a:rPr lang="it-IT" sz="1400" dirty="0"/>
              <a:t> kutusu tarafı: düz, M8</a:t>
            </a:r>
          </a:p>
          <a:p>
            <a:r>
              <a:rPr lang="it-IT" sz="1400" dirty="0"/>
              <a:t>Topraklama kablosu, uzunluk: 450 mm</a:t>
            </a:r>
          </a:p>
          <a:p>
            <a:r>
              <a:rPr lang="it-IT" sz="1400" dirty="0"/>
              <a:t>Kablo Rakoru – dahil,</a:t>
            </a:r>
            <a:r>
              <a:rPr lang="tr-TR" sz="1400" dirty="0"/>
              <a:t> HV</a:t>
            </a:r>
            <a:r>
              <a:rPr lang="it-IT" sz="1400" dirty="0"/>
              <a:t> kutusuna giriş için plakalı</a:t>
            </a:r>
          </a:p>
          <a:p>
            <a:endParaRPr lang="it-IT" sz="1400" dirty="0"/>
          </a:p>
          <a:p>
            <a:endParaRPr lang="it-IT" sz="1400" dirty="0"/>
          </a:p>
          <a:p>
            <a:r>
              <a:rPr lang="tr-TR" sz="1400" dirty="0"/>
              <a:t>Kablonun ölçüsü</a:t>
            </a:r>
            <a:r>
              <a:rPr lang="it-IT" sz="1400" dirty="0"/>
              <a:t>: </a:t>
            </a:r>
            <a:r>
              <a:rPr lang="it-IT" sz="1400" b="1" dirty="0"/>
              <a:t>3950</a:t>
            </a:r>
            <a:r>
              <a:rPr lang="it-IT" sz="1400" dirty="0"/>
              <a:t> mm </a:t>
            </a:r>
            <a:r>
              <a:rPr lang="tr-TR" sz="1400" dirty="0"/>
              <a:t>(taslak)</a:t>
            </a:r>
            <a:r>
              <a:rPr lang="it-IT" sz="1400" dirty="0"/>
              <a:t>, tasarım aşamasında birkaç santimetre değişebilir</a:t>
            </a:r>
            <a:r>
              <a:rPr lang="tr-TR" sz="1400" dirty="0"/>
              <a:t>.</a:t>
            </a:r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r>
              <a:rPr lang="tr-TR" sz="1400" dirty="0"/>
              <a:t>Diğer özellikler tasarım aşamasında tanımlanacaktır.</a:t>
            </a:r>
            <a:endParaRPr lang="it-IT" sz="14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091394C8-ABDC-460B-B558-339A3F42F6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0122" y="3175452"/>
            <a:ext cx="2566471" cy="81517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E9BD2D83-E084-4134-971A-594B51BDAF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2530" y="4306685"/>
            <a:ext cx="3007434" cy="91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43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984502"/>
              </p:ext>
            </p:extLst>
          </p:nvPr>
        </p:nvGraphicFramePr>
        <p:xfrm>
          <a:off x="136809" y="1034679"/>
          <a:ext cx="8805672" cy="304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05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YG Hattı</a:t>
                      </a:r>
                      <a:r>
                        <a:rPr lang="it-IT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tr-TR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Kablo</a:t>
                      </a:r>
                      <a:r>
                        <a:rPr lang="it-IT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3</a:t>
                      </a:r>
                      <a:endParaRPr lang="en-US" sz="2000" b="1" u="none" strike="noStrike" kern="1200" baseline="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369D94A-3934-45D5-8984-7DFB2AA510FE}"/>
              </a:ext>
            </a:extLst>
          </p:cNvPr>
          <p:cNvSpPr txBox="1"/>
          <p:nvPr/>
        </p:nvSpPr>
        <p:spPr>
          <a:xfrm>
            <a:off x="136808" y="1402672"/>
            <a:ext cx="869315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3. kablo ayırıcıyı trafoya (</a:t>
            </a:r>
            <a:r>
              <a:rPr lang="tr-TR" sz="1400" dirty="0"/>
              <a:t>şasi altı</a:t>
            </a:r>
            <a:r>
              <a:rPr lang="it-IT" sz="1400" dirty="0"/>
              <a:t>) bağlayan kablodur, kablonun tavandaki uygun bir delikten araca girip trafoyu bağlamak için çerçevesiz çıkması gerek</a:t>
            </a:r>
            <a:r>
              <a:rPr lang="tr-TR" sz="1400" dirty="0" err="1"/>
              <a:t>ecektir</a:t>
            </a:r>
            <a:r>
              <a:rPr lang="tr-TR" sz="1400" dirty="0"/>
              <a:t>.</a:t>
            </a:r>
            <a:r>
              <a:rPr lang="it-IT" sz="1400" dirty="0"/>
              <a:t> Bu kablonun özellikleri başlıca şunlardır:</a:t>
            </a:r>
            <a:endParaRPr lang="tr-TR" sz="1400" dirty="0"/>
          </a:p>
          <a:p>
            <a:endParaRPr lang="it-IT" sz="1400" dirty="0"/>
          </a:p>
          <a:p>
            <a:r>
              <a:rPr lang="tr-TR" sz="1400" dirty="0"/>
              <a:t>Kesit</a:t>
            </a:r>
            <a:r>
              <a:rPr lang="it-IT" sz="1400" dirty="0"/>
              <a:t>: 50 mm2</a:t>
            </a:r>
          </a:p>
          <a:p>
            <a:r>
              <a:rPr lang="tr-TR" sz="1400" dirty="0"/>
              <a:t>Minimum bükülme çapı</a:t>
            </a:r>
            <a:r>
              <a:rPr lang="it-IT" sz="1400" dirty="0"/>
              <a:t>: max 190 mm</a:t>
            </a:r>
          </a:p>
          <a:p>
            <a:r>
              <a:rPr lang="tr-TR" sz="1400" dirty="0"/>
              <a:t>Ekranlı</a:t>
            </a:r>
            <a:r>
              <a:rPr lang="it-IT" sz="1400" dirty="0"/>
              <a:t>, her uçta </a:t>
            </a:r>
            <a:r>
              <a:rPr lang="tr-TR" sz="1400" dirty="0"/>
              <a:t>ekran</a:t>
            </a:r>
            <a:r>
              <a:rPr lang="it-IT" sz="1400" dirty="0"/>
              <a:t> sonlandırmalı</a:t>
            </a:r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Bağlantı, çatı tarafı: vida, M20, gerekli tüm elemanlarla (somunlar, pullar, …)</a:t>
            </a:r>
            <a:endParaRPr lang="tr-TR" sz="1400" dirty="0"/>
          </a:p>
          <a:p>
            <a:r>
              <a:rPr lang="it-IT" sz="1400" dirty="0"/>
              <a:t>Araç içi toprak bağlantısı: düz, M10</a:t>
            </a:r>
          </a:p>
          <a:p>
            <a:r>
              <a:rPr lang="it-IT" sz="1400" dirty="0"/>
              <a:t>Topraklama kablosu, uzunluk: 500mm</a:t>
            </a:r>
          </a:p>
          <a:p>
            <a:r>
              <a:rPr lang="it-IT" sz="1400" dirty="0"/>
              <a:t>Tavan plakası: Tasarım aşamasında </a:t>
            </a:r>
            <a:r>
              <a:rPr lang="tr-TR" sz="1400" dirty="0"/>
              <a:t>belirlenecektir.</a:t>
            </a:r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Bağlantı, Trafo, T-konnektör (kablodan ayrı </a:t>
            </a:r>
            <a:r>
              <a:rPr lang="tr-TR" sz="1400" dirty="0"/>
              <a:t>olarak tedarik edilecektir.</a:t>
            </a:r>
            <a:r>
              <a:rPr lang="it-IT" sz="1400" dirty="0"/>
              <a:t>) </a:t>
            </a:r>
          </a:p>
          <a:p>
            <a:r>
              <a:rPr lang="it-IT" sz="1400" dirty="0"/>
              <a:t>Toprak bağlantısı, Trafo: düz, M10</a:t>
            </a:r>
          </a:p>
          <a:p>
            <a:r>
              <a:rPr lang="it-IT" sz="1400" dirty="0"/>
              <a:t>Topraklama kablosu, uzunluk: 300mm</a:t>
            </a:r>
          </a:p>
          <a:p>
            <a:endParaRPr lang="it-IT" sz="1400" dirty="0"/>
          </a:p>
          <a:p>
            <a:r>
              <a:rPr lang="tr-TR" sz="1400" dirty="0"/>
              <a:t>Kablonun ölçüsü</a:t>
            </a:r>
            <a:r>
              <a:rPr lang="it-IT" sz="1400" dirty="0"/>
              <a:t>: </a:t>
            </a:r>
            <a:r>
              <a:rPr lang="it-IT" sz="1400" b="1" dirty="0"/>
              <a:t>1</a:t>
            </a:r>
            <a:r>
              <a:rPr lang="tr-TR" sz="1400" b="1" dirty="0"/>
              <a:t>2000</a:t>
            </a:r>
            <a:r>
              <a:rPr lang="it-IT" sz="1400" dirty="0"/>
              <a:t> mm </a:t>
            </a:r>
            <a:r>
              <a:rPr lang="tr-TR" sz="1400" dirty="0"/>
              <a:t>(taslak)</a:t>
            </a:r>
            <a:r>
              <a:rPr lang="it-IT" sz="1400" dirty="0"/>
              <a:t>,</a:t>
            </a:r>
            <a:r>
              <a:rPr lang="tr-TR" sz="1400" dirty="0"/>
              <a:t> </a:t>
            </a:r>
            <a:r>
              <a:rPr lang="it-IT" sz="1400" dirty="0"/>
              <a:t>tasarım aşamasında birkaç santimetre </a:t>
            </a:r>
            <a:endParaRPr lang="tr-TR" sz="1400" dirty="0"/>
          </a:p>
          <a:p>
            <a:r>
              <a:rPr lang="tr-TR" sz="1400" dirty="0"/>
              <a:t>değişebilir.</a:t>
            </a:r>
          </a:p>
          <a:p>
            <a:endParaRPr lang="tr-TR" sz="1400" dirty="0"/>
          </a:p>
          <a:p>
            <a:r>
              <a:rPr lang="tr-TR" sz="1400" dirty="0"/>
              <a:t>Diğer özellikler tasarım aşamasında tanımlanacak</a:t>
            </a:r>
            <a:endParaRPr lang="it-IT" sz="14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2F861F05-63D3-4D6B-AE76-F27B94D40A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5583" y="2443740"/>
            <a:ext cx="1381193" cy="2368406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xmlns="" id="{57A195E9-63A2-42BE-8EA8-755A8AE4FE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6553" y="4695139"/>
            <a:ext cx="1859252" cy="93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925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333123"/>
              </p:ext>
            </p:extLst>
          </p:nvPr>
        </p:nvGraphicFramePr>
        <p:xfrm>
          <a:off x="136809" y="1034679"/>
          <a:ext cx="8805672" cy="304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05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YG Hattı</a:t>
                      </a:r>
                      <a:r>
                        <a:rPr lang="it-IT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tr-TR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Kablo 4</a:t>
                      </a:r>
                      <a:endParaRPr lang="en-US" sz="2000" b="1" u="none" strike="noStrike" kern="1200" baseline="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369D94A-3934-45D5-8984-7DFB2AA510FE}"/>
              </a:ext>
            </a:extLst>
          </p:cNvPr>
          <p:cNvSpPr txBox="1"/>
          <p:nvPr/>
        </p:nvSpPr>
        <p:spPr>
          <a:xfrm>
            <a:off x="136808" y="1402672"/>
            <a:ext cx="869315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4. kablo, ayırıcıyı yaylı köprüye bağlayan kablodur, bu kablonun özellikleri başlıca şunlardır:</a:t>
            </a:r>
            <a:endParaRPr lang="tr-TR" sz="1400" dirty="0"/>
          </a:p>
          <a:p>
            <a:endParaRPr lang="it-IT" sz="1400" dirty="0"/>
          </a:p>
          <a:p>
            <a:r>
              <a:rPr lang="tr-TR" sz="1400" dirty="0"/>
              <a:t>Kesit</a:t>
            </a:r>
            <a:r>
              <a:rPr lang="it-IT" sz="1400" dirty="0"/>
              <a:t>: 95 mm2</a:t>
            </a:r>
          </a:p>
          <a:p>
            <a:r>
              <a:rPr lang="tr-TR" sz="1400" dirty="0" err="1"/>
              <a:t>Minumum</a:t>
            </a:r>
            <a:r>
              <a:rPr lang="tr-TR" sz="1400" dirty="0"/>
              <a:t> bükülme çapı</a:t>
            </a:r>
            <a:r>
              <a:rPr lang="it-IT" sz="1400" dirty="0"/>
              <a:t>: max 210 mm</a:t>
            </a:r>
          </a:p>
          <a:p>
            <a:r>
              <a:rPr lang="it-IT" sz="1400" dirty="0"/>
              <a:t>Korumalı, her uçta k</a:t>
            </a:r>
            <a:r>
              <a:rPr lang="tr-TR" sz="1400" dirty="0" err="1"/>
              <a:t>oruma</a:t>
            </a:r>
            <a:r>
              <a:rPr lang="it-IT" sz="1400" dirty="0"/>
              <a:t> sonlandırmalı</a:t>
            </a:r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Bağlantı, ayırıcı tarafı: düz, M12</a:t>
            </a:r>
            <a:endParaRPr lang="tr-TR" sz="1400" dirty="0"/>
          </a:p>
          <a:p>
            <a:r>
              <a:rPr lang="it-IT" sz="1400" dirty="0"/>
              <a:t>Toprak bağlantısı, panto tarafı: düz, M10</a:t>
            </a:r>
          </a:p>
          <a:p>
            <a:r>
              <a:rPr lang="it-IT" sz="1400" dirty="0"/>
              <a:t>Topraklama kablosu, uzunluk: 450 mm</a:t>
            </a:r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Bağlantı, köprü tarafı: vida, M20, gerekli tüm elemanlarla (somunlar, pullar, …)</a:t>
            </a:r>
          </a:p>
          <a:p>
            <a:r>
              <a:rPr lang="it-IT" sz="1400" dirty="0"/>
              <a:t>Kabloyu sabitleyen kelepçeye entegre toprak bağlantısı: M10 somun</a:t>
            </a:r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r>
              <a:rPr lang="tr-TR" sz="1400" dirty="0"/>
              <a:t>Kablonun ölçüsü</a:t>
            </a:r>
            <a:r>
              <a:rPr lang="it-IT" sz="1400" dirty="0"/>
              <a:t>: </a:t>
            </a:r>
            <a:r>
              <a:rPr lang="it-IT" sz="1400" b="1" dirty="0"/>
              <a:t>19990</a:t>
            </a:r>
            <a:r>
              <a:rPr lang="it-IT" sz="1400" dirty="0"/>
              <a:t> mm </a:t>
            </a:r>
            <a:r>
              <a:rPr lang="tr-TR" sz="1400" dirty="0"/>
              <a:t>(taslak)</a:t>
            </a:r>
            <a:r>
              <a:rPr lang="it-IT" sz="1400" dirty="0"/>
              <a:t>, birkaç santimetre</a:t>
            </a:r>
          </a:p>
          <a:p>
            <a:r>
              <a:rPr lang="it-IT" sz="1400" dirty="0"/>
              <a:t>tasarım aşamasında değişebilir</a:t>
            </a:r>
            <a:r>
              <a:rPr lang="tr-TR" sz="1400" dirty="0"/>
              <a:t>.</a:t>
            </a:r>
            <a:endParaRPr lang="it-IT" sz="1400" dirty="0"/>
          </a:p>
          <a:p>
            <a:endParaRPr lang="it-IT" sz="1400" dirty="0"/>
          </a:p>
          <a:p>
            <a:r>
              <a:rPr lang="tr-TR" sz="1400" dirty="0"/>
              <a:t>Diğer özellikler tasarım aşamasında tanımlanacak</a:t>
            </a:r>
            <a:endParaRPr lang="it-IT" sz="1400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B4B27A33-623D-4CB3-BAE7-2B56CA8E93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4866" y="3003548"/>
            <a:ext cx="2566471" cy="81517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B51B755C-C192-41AE-9D14-96BFAF6C9C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46125">
            <a:off x="5906236" y="5148723"/>
            <a:ext cx="2881313" cy="61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47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10179"/>
              </p:ext>
            </p:extLst>
          </p:nvPr>
        </p:nvGraphicFramePr>
        <p:xfrm>
          <a:off x="136809" y="1034679"/>
          <a:ext cx="8805672" cy="304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05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YG Hattı</a:t>
                      </a:r>
                      <a:r>
                        <a:rPr lang="it-IT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tr-TR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Kablo</a:t>
                      </a:r>
                      <a:r>
                        <a:rPr lang="it-IT" sz="2000" b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5</a:t>
                      </a:r>
                      <a:endParaRPr lang="en-US" sz="2000" b="1" u="none" strike="noStrike" kern="1200" baseline="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369D94A-3934-45D5-8984-7DFB2AA510FE}"/>
              </a:ext>
            </a:extLst>
          </p:cNvPr>
          <p:cNvSpPr txBox="1"/>
          <p:nvPr/>
        </p:nvSpPr>
        <p:spPr>
          <a:xfrm>
            <a:off x="136808" y="1402672"/>
            <a:ext cx="869315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5. kablo, iki OA a</a:t>
            </a:r>
            <a:r>
              <a:rPr lang="tr-TR" sz="1400" dirty="0" err="1"/>
              <a:t>racı</a:t>
            </a:r>
            <a:r>
              <a:rPr lang="it-IT" sz="1400" dirty="0"/>
              <a:t> birbirine bağlayan jumper'dır (yay tipi).</a:t>
            </a:r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 </a:t>
            </a:r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Jumper'ın ana özellikleri tasarım aşamasında tanımlanacaktır, yukarıdaki resim sadece olası bir çözüm örneğidir.</a:t>
            </a:r>
            <a:endParaRPr lang="tr-TR" sz="1400" dirty="0"/>
          </a:p>
          <a:p>
            <a:endParaRPr lang="it-IT" sz="1400" dirty="0"/>
          </a:p>
          <a:p>
            <a:r>
              <a:rPr lang="it-IT" sz="1400" dirty="0"/>
              <a:t>Tasarım aşamasında mevcut olacak sirkülabilite diyagramlarına göre yayın ana özelliklerinin tanımlanması </a:t>
            </a:r>
            <a:r>
              <a:rPr lang="tr-TR" sz="1400" dirty="0"/>
              <a:t>Yüklenicinin</a:t>
            </a:r>
            <a:r>
              <a:rPr lang="it-IT" sz="1400" dirty="0"/>
              <a:t> kapsamında olacaktır.</a:t>
            </a:r>
          </a:p>
          <a:p>
            <a:endParaRPr lang="it-IT" sz="14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ED8382C6-2533-425E-A0CA-DB8296F93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2533079" y="2117402"/>
            <a:ext cx="3655286" cy="1032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95231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2700">
          <a:solidFill>
            <a:schemeClr val="tx1"/>
          </a:solidFill>
          <a:headEnd type="arrow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27235</TotalTime>
  <Words>646</Words>
  <Application>Microsoft Office PowerPoint</Application>
  <PresentationFormat>Ekran Gösterisi (4:3)</PresentationFormat>
  <Paragraphs>164</Paragraphs>
  <Slides>9</Slides>
  <Notes>9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2" baseType="lpstr">
      <vt:lpstr>Arial</vt:lpstr>
      <vt:lpstr>Calibri</vt:lpstr>
      <vt:lpstr>Tema di Office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filippodefina</dc:creator>
  <cp:lastModifiedBy>Yunus Emre MURAT</cp:lastModifiedBy>
  <cp:revision>1499</cp:revision>
  <dcterms:created xsi:type="dcterms:W3CDTF">2011-01-31T07:17:22Z</dcterms:created>
  <dcterms:modified xsi:type="dcterms:W3CDTF">2022-08-03T08:10:55Z</dcterms:modified>
</cp:coreProperties>
</file>