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46" r:id="rId1"/>
  </p:sldMasterIdLst>
  <p:notesMasterIdLst>
    <p:notesMasterId r:id="rId11"/>
  </p:notesMasterIdLst>
  <p:handoutMasterIdLst>
    <p:handoutMasterId r:id="rId12"/>
  </p:handoutMasterIdLst>
  <p:sldIdLst>
    <p:sldId id="257" r:id="rId2"/>
    <p:sldId id="361" r:id="rId3"/>
    <p:sldId id="362" r:id="rId4"/>
    <p:sldId id="364" r:id="rId5"/>
    <p:sldId id="363" r:id="rId6"/>
    <p:sldId id="365" r:id="rId7"/>
    <p:sldId id="366" r:id="rId8"/>
    <p:sldId id="367" r:id="rId9"/>
    <p:sldId id="368" r:id="rId10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CC"/>
    <a:srgbClr val="0038A8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5226" autoAdjust="0"/>
  </p:normalViewPr>
  <p:slideViewPr>
    <p:cSldViewPr snapToGrid="0">
      <p:cViewPr varScale="1">
        <p:scale>
          <a:sx n="111" d="100"/>
          <a:sy n="111" d="100"/>
        </p:scale>
        <p:origin x="18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09CCB-EF36-452F-97FD-B9A86CC8CD4C}" type="datetimeFigureOut">
              <a:rPr lang="en-GB" smtClean="0"/>
              <a:pPr/>
              <a:t>03/08/2022</a:t>
            </a:fld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95D0C-6729-4C55-A103-ADB0E467E9F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359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8727B18-29B9-4683-A068-75B31764BA9A}" type="datetimeFigureOut">
              <a:rPr lang="it-IT"/>
              <a:pPr>
                <a:defRPr/>
              </a:pPr>
              <a:t>03/08/2022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327542B-26EF-4E0B-AF43-22EA94D0C5FE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8443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81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814950-1F54-462D-8A6E-9CE7D0495667}" type="slidenum">
              <a:rPr lang="it-IT" altLang="en-US" smtClean="0"/>
              <a:pPr/>
              <a:t>1</a:t>
            </a:fld>
            <a:endParaRPr lang="it-IT" altLang="en-US" dirty="0"/>
          </a:p>
        </p:txBody>
      </p:sp>
    </p:spTree>
    <p:extLst>
      <p:ext uri="{BB962C8B-B14F-4D97-AF65-F5344CB8AC3E}">
        <p14:creationId xmlns:p14="http://schemas.microsoft.com/office/powerpoint/2010/main" val="3709255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73019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2705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2246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8817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7751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0853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2682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27542B-26EF-4E0B-AF43-22EA94D0C5FE}" type="slidenum">
              <a:rPr lang="it-IT" smtClean="0"/>
              <a:pPr>
                <a:defRPr/>
              </a:pPr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9381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68575"/>
            <a:ext cx="2049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3" name="Rectangle 12"/>
          <p:cNvSpPr>
            <a:spLocks noChangeArrowheads="1"/>
          </p:cNvSpPr>
          <p:nvPr userDrawn="1"/>
        </p:nvSpPr>
        <p:spPr bwMode="auto">
          <a:xfrm>
            <a:off x="0" y="2568575"/>
            <a:ext cx="166211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5" name="Rectangle 62"/>
          <p:cNvSpPr>
            <a:spLocks noChangeArrowheads="1"/>
          </p:cNvSpPr>
          <p:nvPr userDrawn="1"/>
        </p:nvSpPr>
        <p:spPr bwMode="auto">
          <a:xfrm>
            <a:off x="0" y="4287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s-ES" dirty="0">
              <a:latin typeface="Calibri" pitchFamily="34" charset="0"/>
            </a:endParaRPr>
          </a:p>
        </p:txBody>
      </p:sp>
      <p:sp>
        <p:nvSpPr>
          <p:cNvPr id="8" name="CasellaDiTesto 7"/>
          <p:cNvSpPr txBox="1">
            <a:spLocks noChangeArrowheads="1"/>
          </p:cNvSpPr>
          <p:nvPr userDrawn="1"/>
        </p:nvSpPr>
        <p:spPr bwMode="auto">
          <a:xfrm>
            <a:off x="8459788" y="6577013"/>
            <a:ext cx="1152525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74B2B7E6-413A-49F6-8536-1246F3BEB8FE}" type="slidenum">
              <a:rPr lang="it-IT" sz="1400" smtClean="0"/>
              <a:pPr eaLnBrk="1" hangingPunct="1">
                <a:defRPr/>
              </a:pPr>
              <a:t>‹#›</a:t>
            </a:fld>
            <a:endParaRPr lang="it-IT" sz="1400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2568575"/>
            <a:ext cx="2049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sp>
        <p:nvSpPr>
          <p:cNvPr id="1027" name="Rectangle 12"/>
          <p:cNvSpPr>
            <a:spLocks noChangeArrowheads="1"/>
          </p:cNvSpPr>
          <p:nvPr userDrawn="1"/>
        </p:nvSpPr>
        <p:spPr bwMode="auto">
          <a:xfrm>
            <a:off x="0" y="2568575"/>
            <a:ext cx="166211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s-ES" altLang="es-ES" dirty="0"/>
          </a:p>
        </p:txBody>
      </p:sp>
      <p:graphicFrame>
        <p:nvGraphicFramePr>
          <p:cNvPr id="1246" name="Group 2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627342"/>
              </p:ext>
            </p:extLst>
          </p:nvPr>
        </p:nvGraphicFramePr>
        <p:xfrm>
          <a:off x="0" y="0"/>
          <a:ext cx="9144000" cy="875211"/>
        </p:xfrm>
        <a:graphic>
          <a:graphicData uri="http://schemas.openxmlformats.org/drawingml/2006/table">
            <a:tbl>
              <a:tblPr/>
              <a:tblGrid>
                <a:gridCol w="1476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12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752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GAZIRAY EMU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eaLnBrk="1" hangingPunct="1">
                        <a:lnSpc>
                          <a:spcPct val="100000"/>
                        </a:lnSpc>
                        <a:tabLst>
                          <a:tab pos="3060700" algn="ctr"/>
                          <a:tab pos="6119813" algn="r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HV Car lines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Doc.: TBG-Z-415</a:t>
                      </a: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2075" inden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Rev.: 04</a:t>
                      </a: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2075" inden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Date: 02/08/2022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35" name="Rectangle 62"/>
          <p:cNvSpPr>
            <a:spLocks noChangeArrowheads="1"/>
          </p:cNvSpPr>
          <p:nvPr userDrawn="1"/>
        </p:nvSpPr>
        <p:spPr bwMode="auto">
          <a:xfrm>
            <a:off x="0" y="4287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5759450" algn="r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s-ES" dirty="0">
              <a:latin typeface="Calibri" pitchFamily="34" charset="0"/>
            </a:endParaRPr>
          </a:p>
        </p:txBody>
      </p:sp>
      <p:graphicFrame>
        <p:nvGraphicFramePr>
          <p:cNvPr id="1265" name="Group 2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71782"/>
              </p:ext>
            </p:extLst>
          </p:nvPr>
        </p:nvGraphicFramePr>
        <p:xfrm>
          <a:off x="0" y="6615113"/>
          <a:ext cx="9144000" cy="244475"/>
        </p:xfrm>
        <a:graphic>
          <a:graphicData uri="http://schemas.openxmlformats.org/drawingml/2006/table">
            <a:tbl>
              <a:tblPr/>
              <a:tblGrid>
                <a:gridCol w="15478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19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it-IT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839" marB="45839" horzOverflow="overflow">
                    <a:lnL cap="flat">
                      <a:noFill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000" b="0" i="1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Property of BLUE Engineering S.r.l., cannot be distributed or reproduced without authorization.</a:t>
                      </a:r>
                      <a:endParaRPr kumimoji="0" lang="en-US" sz="10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839" marB="45839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839" marB="45839" horzOverflow="overflow">
                    <a:lnL w="63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1" y="91440"/>
            <a:ext cx="707094" cy="70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sellaDiTesto 1"/>
          <p:cNvSpPr txBox="1">
            <a:spLocks noChangeArrowheads="1"/>
          </p:cNvSpPr>
          <p:nvPr/>
        </p:nvSpPr>
        <p:spPr bwMode="auto">
          <a:xfrm>
            <a:off x="292100" y="2384276"/>
            <a:ext cx="85481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s-ES" sz="4000" b="1" dirty="0"/>
              <a:t>GAZIRAY  EMU</a:t>
            </a:r>
          </a:p>
          <a:p>
            <a:pPr algn="ctr"/>
            <a:endParaRPr lang="en-GB" altLang="es-ES" sz="2800" b="1" dirty="0"/>
          </a:p>
          <a:p>
            <a:pPr algn="ctr" eaLnBrk="1" hangingPunct="1">
              <a:lnSpc>
                <a:spcPct val="100000"/>
              </a:lnSpc>
              <a:tabLst>
                <a:tab pos="3060700" algn="ctr"/>
                <a:tab pos="6119813" algn="r"/>
              </a:tabLst>
            </a:pPr>
            <a:r>
              <a:rPr lang="en-GB" sz="2800" b="1" dirty="0"/>
              <a:t>HV car lines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217226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8056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HV </a:t>
            </a:r>
            <a:r>
              <a:rPr lang="it-IT" sz="1400" dirty="0" err="1"/>
              <a:t>architecture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visible</a:t>
            </a:r>
            <a:r>
              <a:rPr lang="it-IT" sz="1400" dirty="0"/>
              <a:t> in the image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FF4AAF07-6345-4F81-A4F8-98885F084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908" y="1727006"/>
            <a:ext cx="4909128" cy="463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1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80567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/>
              <a:t>Cables</a:t>
            </a:r>
            <a:r>
              <a:rPr lang="it-IT" sz="1400" dirty="0"/>
              <a:t> </a:t>
            </a:r>
            <a:r>
              <a:rPr lang="it-IT" sz="1400" dirty="0" err="1"/>
              <a:t>which</a:t>
            </a:r>
            <a:r>
              <a:rPr lang="it-IT" sz="1400" dirty="0"/>
              <a:t> impact on the HV 25kV line are </a:t>
            </a:r>
            <a:r>
              <a:rPr lang="it-IT" sz="1400" dirty="0" err="1"/>
              <a:t>those</a:t>
            </a:r>
            <a:endParaRPr lang="it-IT" sz="1400" dirty="0"/>
          </a:p>
          <a:p>
            <a:r>
              <a:rPr lang="it-IT" sz="1400" dirty="0" err="1"/>
              <a:t>highlighted</a:t>
            </a:r>
            <a:r>
              <a:rPr lang="it-IT" sz="1400" dirty="0"/>
              <a:t>, in </a:t>
            </a:r>
            <a:r>
              <a:rPr lang="it-IT" sz="1400" dirty="0" err="1"/>
              <a:t>each</a:t>
            </a:r>
            <a:r>
              <a:rPr lang="it-IT" sz="1400" dirty="0"/>
              <a:t> OA car: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8EB106BE-310A-4C2F-8CED-296FC659F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491" y="1486662"/>
            <a:ext cx="3759201" cy="499212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9733FB21-C351-4621-BBA8-BD019B17E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2662524"/>
            <a:ext cx="407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96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551609DF-A7FF-47A1-860A-86993EA6BC08}"/>
              </a:ext>
            </a:extLst>
          </p:cNvPr>
          <p:cNvSpPr/>
          <p:nvPr/>
        </p:nvSpPr>
        <p:spPr>
          <a:xfrm>
            <a:off x="4212435" y="4301067"/>
            <a:ext cx="4853635" cy="2262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91652" y="1402672"/>
            <a:ext cx="880567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/>
              <a:t>Roof</a:t>
            </a:r>
            <a:r>
              <a:rPr lang="it-IT" sz="1400" dirty="0"/>
              <a:t> line layout (</a:t>
            </a:r>
            <a:r>
              <a:rPr lang="it-IT" sz="1400" dirty="0" err="1"/>
              <a:t>at</a:t>
            </a:r>
            <a:r>
              <a:rPr lang="it-IT" sz="1400" dirty="0"/>
              <a:t> the state of the design):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pPr marL="342900" indent="-342900">
              <a:buAutoNum type="arabicParenR"/>
            </a:pPr>
            <a:r>
              <a:rPr lang="it-IT" sz="1400" dirty="0"/>
              <a:t>Cable from panto (energy </a:t>
            </a:r>
            <a:r>
              <a:rPr lang="it-IT" sz="1400" dirty="0" err="1"/>
              <a:t>meter</a:t>
            </a:r>
            <a:r>
              <a:rPr lang="it-IT" sz="1400" dirty="0"/>
              <a:t>) to HV box</a:t>
            </a:r>
          </a:p>
          <a:p>
            <a:pPr marL="342900" indent="-342900">
              <a:buAutoNum type="arabicParenR"/>
            </a:pPr>
            <a:r>
              <a:rPr lang="it-IT" sz="1400" dirty="0"/>
              <a:t>Cable from HV box to </a:t>
            </a:r>
            <a:r>
              <a:rPr lang="it-IT" sz="1400" dirty="0" err="1"/>
              <a:t>disconnector</a:t>
            </a:r>
            <a:endParaRPr lang="it-IT" sz="1400" dirty="0"/>
          </a:p>
          <a:p>
            <a:pPr marL="342900" indent="-342900">
              <a:buAutoNum type="arabicParenR"/>
            </a:pPr>
            <a:r>
              <a:rPr lang="it-IT" sz="1400" dirty="0"/>
              <a:t>Cable from </a:t>
            </a:r>
            <a:r>
              <a:rPr lang="it-IT" sz="1400" dirty="0" err="1"/>
              <a:t>disconnector</a:t>
            </a:r>
            <a:r>
              <a:rPr lang="it-IT" sz="1400" dirty="0"/>
              <a:t> to trafo (</a:t>
            </a:r>
            <a:r>
              <a:rPr lang="it-IT" sz="1400" dirty="0" err="1"/>
              <a:t>underframe</a:t>
            </a:r>
            <a:r>
              <a:rPr lang="it-IT" sz="1400" dirty="0"/>
              <a:t>)                           </a:t>
            </a:r>
            <a:r>
              <a:rPr lang="it-IT" sz="1200" i="1" dirty="0" err="1"/>
              <a:t>how</a:t>
            </a:r>
            <a:r>
              <a:rPr lang="it-IT" sz="1200" i="1" dirty="0"/>
              <a:t> to </a:t>
            </a:r>
            <a:r>
              <a:rPr lang="it-IT" sz="1200" i="1" dirty="0" err="1"/>
              <a:t>consider</a:t>
            </a:r>
            <a:r>
              <a:rPr lang="it-IT" sz="1200" i="1" dirty="0"/>
              <a:t> the </a:t>
            </a:r>
            <a:r>
              <a:rPr lang="it-IT" sz="1200" i="1" dirty="0" err="1"/>
              <a:t>measures</a:t>
            </a:r>
            <a:r>
              <a:rPr lang="it-IT" sz="1200" i="1" dirty="0"/>
              <a:t>:</a:t>
            </a:r>
            <a:endParaRPr lang="it-IT" sz="1400" i="1" dirty="0"/>
          </a:p>
          <a:p>
            <a:pPr marL="342900" indent="-342900">
              <a:buAutoNum type="arabicParenR"/>
            </a:pPr>
            <a:r>
              <a:rPr lang="it-IT" sz="1400" dirty="0"/>
              <a:t>Cable from </a:t>
            </a:r>
            <a:r>
              <a:rPr lang="it-IT" sz="1400" dirty="0" err="1"/>
              <a:t>disconnector</a:t>
            </a:r>
            <a:r>
              <a:rPr lang="it-IT" sz="1400" dirty="0"/>
              <a:t> to jumper</a:t>
            </a:r>
          </a:p>
          <a:p>
            <a:endParaRPr lang="it-IT" sz="1400" dirty="0"/>
          </a:p>
          <a:p>
            <a:r>
              <a:rPr lang="it-IT" sz="1400" dirty="0"/>
              <a:t>The Jumper cable (spring </a:t>
            </a:r>
            <a:r>
              <a:rPr lang="it-IT" sz="1400" dirty="0" err="1"/>
              <a:t>type</a:t>
            </a:r>
            <a:r>
              <a:rPr lang="it-IT" sz="1400" dirty="0"/>
              <a:t>)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not</a:t>
            </a:r>
            <a:r>
              <a:rPr lang="it-IT" sz="1400" dirty="0"/>
              <a:t> </a:t>
            </a:r>
            <a:r>
              <a:rPr lang="it-IT" sz="1400" dirty="0" err="1"/>
              <a:t>indicated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</p:txBody>
      </p:sp>
      <p:pic>
        <p:nvPicPr>
          <p:cNvPr id="1026" name="Immagine 4">
            <a:extLst>
              <a:ext uri="{FF2B5EF4-FFF2-40B4-BE49-F238E27FC236}">
                <a16:creationId xmlns:a16="http://schemas.microsoft.com/office/drawing/2014/main" xmlns="" id="{CF7F32E2-EED7-49F2-A6C7-CD500EB2A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8" y="1803030"/>
            <a:ext cx="8929262" cy="186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481157C1-C9F4-4D02-9E48-22097ABFA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302" y="4763013"/>
            <a:ext cx="4730044" cy="69231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6C7BB55A-6FE2-48B3-B35A-6597A1B9F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6302" y="5452827"/>
            <a:ext cx="4730045" cy="108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96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699381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 – </a:t>
                      </a:r>
                      <a:r>
                        <a:rPr lang="it-IT" sz="2000" b="1" u="none" strike="noStrike" kern="1200" baseline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cable</a:t>
                      </a: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first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the one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connects</a:t>
            </a:r>
            <a:r>
              <a:rPr lang="it-IT" sz="1400" dirty="0"/>
              <a:t> the </a:t>
            </a:r>
            <a:r>
              <a:rPr lang="it-IT" sz="1400" dirty="0" err="1"/>
              <a:t>pantograph</a:t>
            </a:r>
            <a:r>
              <a:rPr lang="it-IT" sz="1400" dirty="0"/>
              <a:t> (energy </a:t>
            </a:r>
            <a:r>
              <a:rPr lang="it-IT" sz="1400" dirty="0" err="1"/>
              <a:t>meter</a:t>
            </a:r>
            <a:r>
              <a:rPr lang="it-IT" sz="1400" dirty="0"/>
              <a:t>) to the HV box, </a:t>
            </a:r>
            <a:r>
              <a:rPr lang="it-IT" sz="1400" dirty="0" err="1"/>
              <a:t>characteristics</a:t>
            </a:r>
            <a:r>
              <a:rPr lang="it-IT" sz="1400" dirty="0"/>
              <a:t> of </a:t>
            </a:r>
            <a:r>
              <a:rPr lang="it-IT" sz="1400" dirty="0" err="1"/>
              <a:t>this</a:t>
            </a:r>
            <a:r>
              <a:rPr lang="it-IT" sz="1400" dirty="0"/>
              <a:t> </a:t>
            </a:r>
            <a:r>
              <a:rPr lang="it-IT" sz="1400" dirty="0" err="1"/>
              <a:t>cable</a:t>
            </a:r>
            <a:r>
              <a:rPr lang="it-IT" sz="1400" dirty="0"/>
              <a:t> are </a:t>
            </a:r>
            <a:r>
              <a:rPr lang="it-IT" sz="1400" dirty="0" err="1"/>
              <a:t>mainly</a:t>
            </a:r>
            <a:r>
              <a:rPr lang="it-IT" sz="1400" dirty="0"/>
              <a:t>:</a:t>
            </a:r>
          </a:p>
          <a:p>
            <a:endParaRPr lang="it-IT" sz="1400" dirty="0"/>
          </a:p>
          <a:p>
            <a:r>
              <a:rPr lang="it-IT" sz="1400" dirty="0" err="1"/>
              <a:t>Section</a:t>
            </a:r>
            <a:r>
              <a:rPr lang="it-IT" sz="1400" dirty="0"/>
              <a:t>: 95 mm2</a:t>
            </a:r>
          </a:p>
          <a:p>
            <a:r>
              <a:rPr lang="it-IT" sz="1400" dirty="0"/>
              <a:t>Minimum Bending Radius: max 210 mm</a:t>
            </a:r>
          </a:p>
          <a:p>
            <a:r>
              <a:rPr lang="it-IT" sz="1400" dirty="0" err="1"/>
              <a:t>Shielded</a:t>
            </a:r>
            <a:r>
              <a:rPr lang="it-IT" sz="1400" dirty="0"/>
              <a:t>, with </a:t>
            </a:r>
            <a:r>
              <a:rPr lang="it-IT" sz="1400" dirty="0" err="1"/>
              <a:t>shield</a:t>
            </a:r>
            <a:r>
              <a:rPr lang="it-IT" sz="1400" dirty="0"/>
              <a:t> </a:t>
            </a:r>
            <a:r>
              <a:rPr lang="it-IT" sz="1400" dirty="0" err="1"/>
              <a:t>termination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</a:t>
            </a:r>
            <a:r>
              <a:rPr lang="it-IT" sz="1400" dirty="0" err="1"/>
              <a:t>each</a:t>
            </a:r>
            <a:r>
              <a:rPr lang="it-IT" sz="1400" dirty="0"/>
              <a:t> </a:t>
            </a:r>
            <a:r>
              <a:rPr lang="it-IT" sz="1400" dirty="0" err="1"/>
              <a:t>extremity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panto side: </a:t>
            </a:r>
            <a:r>
              <a:rPr lang="it-IT" sz="1400" dirty="0" err="1"/>
              <a:t>straight</a:t>
            </a:r>
            <a:r>
              <a:rPr lang="it-IT" sz="1400" dirty="0"/>
              <a:t>, M12</a:t>
            </a:r>
          </a:p>
          <a:p>
            <a:r>
              <a:rPr lang="it-IT" sz="1400" dirty="0"/>
              <a:t>Ground connection, panto side: </a:t>
            </a:r>
            <a:r>
              <a:rPr lang="it-IT" sz="1400" dirty="0" err="1"/>
              <a:t>straight</a:t>
            </a:r>
            <a:r>
              <a:rPr lang="it-IT" sz="1400" dirty="0"/>
              <a:t>, M10</a:t>
            </a:r>
          </a:p>
          <a:p>
            <a:r>
              <a:rPr lang="it-IT" sz="1400" dirty="0"/>
              <a:t>Ground </a:t>
            </a:r>
            <a:r>
              <a:rPr lang="it-IT" sz="1400" dirty="0" err="1"/>
              <a:t>cable</a:t>
            </a:r>
            <a:r>
              <a:rPr lang="it-IT" sz="1400" dirty="0"/>
              <a:t>, </a:t>
            </a:r>
            <a:r>
              <a:rPr lang="it-IT" sz="1400" dirty="0" err="1"/>
              <a:t>lenght</a:t>
            </a:r>
            <a:r>
              <a:rPr lang="it-IT" sz="1400" dirty="0"/>
              <a:t>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HV box side: 90°, M12 (TBC with </a:t>
            </a:r>
            <a:r>
              <a:rPr lang="it-IT" sz="1400" dirty="0" err="1"/>
              <a:t>HVbox</a:t>
            </a:r>
            <a:r>
              <a:rPr lang="it-IT" sz="1400" dirty="0"/>
              <a:t> supplier)</a:t>
            </a:r>
          </a:p>
          <a:p>
            <a:r>
              <a:rPr lang="it-IT" sz="1400" dirty="0"/>
              <a:t>Ground connection, HV box side: </a:t>
            </a:r>
            <a:r>
              <a:rPr lang="it-IT" sz="1400" dirty="0" err="1"/>
              <a:t>straight</a:t>
            </a:r>
            <a:r>
              <a:rPr lang="it-IT" sz="1400" dirty="0"/>
              <a:t>, M8</a:t>
            </a:r>
          </a:p>
          <a:p>
            <a:r>
              <a:rPr lang="it-IT" sz="1400" dirty="0"/>
              <a:t>Ground </a:t>
            </a:r>
            <a:r>
              <a:rPr lang="it-IT" sz="1400" dirty="0" err="1"/>
              <a:t>cable</a:t>
            </a:r>
            <a:r>
              <a:rPr lang="it-IT" sz="1400" dirty="0"/>
              <a:t>, </a:t>
            </a:r>
            <a:r>
              <a:rPr lang="it-IT" sz="1400" dirty="0" err="1"/>
              <a:t>lenght</a:t>
            </a:r>
            <a:r>
              <a:rPr lang="it-IT" sz="1400" dirty="0"/>
              <a:t>: 450 mm</a:t>
            </a:r>
          </a:p>
          <a:p>
            <a:r>
              <a:rPr lang="it-IT" sz="1400" dirty="0"/>
              <a:t>Cable </a:t>
            </a:r>
            <a:r>
              <a:rPr lang="it-IT" sz="1400" dirty="0" err="1"/>
              <a:t>Gland</a:t>
            </a:r>
            <a:r>
              <a:rPr lang="it-IT" sz="1400" dirty="0"/>
              <a:t> – </a:t>
            </a:r>
            <a:r>
              <a:rPr lang="it-IT" sz="1400" dirty="0" err="1"/>
              <a:t>included</a:t>
            </a:r>
            <a:r>
              <a:rPr lang="it-IT" sz="1400" dirty="0"/>
              <a:t>, with </a:t>
            </a:r>
            <a:r>
              <a:rPr lang="it-IT" sz="1400" dirty="0" err="1"/>
              <a:t>plate</a:t>
            </a:r>
            <a:r>
              <a:rPr lang="it-IT" sz="1400" dirty="0"/>
              <a:t> for </a:t>
            </a:r>
            <a:r>
              <a:rPr lang="it-IT" sz="1400" dirty="0" err="1"/>
              <a:t>entrance</a:t>
            </a:r>
            <a:r>
              <a:rPr lang="it-IT" sz="1400" dirty="0"/>
              <a:t> in the HV box 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Measure</a:t>
            </a:r>
            <a:r>
              <a:rPr lang="it-IT" sz="1400" dirty="0"/>
              <a:t> of the cable: </a:t>
            </a:r>
            <a:r>
              <a:rPr lang="it-IT" sz="1400" b="1" dirty="0"/>
              <a:t>3870 </a:t>
            </a:r>
            <a:r>
              <a:rPr lang="it-IT" sz="1400" dirty="0"/>
              <a:t>mm </a:t>
            </a:r>
            <a:r>
              <a:rPr lang="it-IT" sz="1400" dirty="0" err="1"/>
              <a:t>preliminary</a:t>
            </a:r>
            <a:r>
              <a:rPr lang="it-IT" sz="1400" dirty="0"/>
              <a:t>, </a:t>
            </a:r>
            <a:r>
              <a:rPr lang="it-IT" sz="1400" dirty="0" err="1"/>
              <a:t>few</a:t>
            </a:r>
            <a:r>
              <a:rPr lang="it-IT" sz="1400" dirty="0"/>
              <a:t> </a:t>
            </a:r>
            <a:r>
              <a:rPr lang="it-IT" sz="1400" dirty="0" err="1"/>
              <a:t>centimeters</a:t>
            </a:r>
            <a:r>
              <a:rPr lang="it-IT" sz="1400" dirty="0"/>
              <a:t> can </a:t>
            </a:r>
            <a:r>
              <a:rPr lang="it-IT" sz="1400" dirty="0" err="1"/>
              <a:t>change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Other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to be </a:t>
            </a:r>
            <a:r>
              <a:rPr lang="it-IT" sz="1400" dirty="0" err="1"/>
              <a:t>defined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B4B27A33-623D-4CB3-BAE7-2B56CA8E9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489" y="3182927"/>
            <a:ext cx="2566471" cy="81517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5F78C7BE-3130-4375-B8FC-9F26418B6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552" y="4357327"/>
            <a:ext cx="3007434" cy="9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16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0083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 – </a:t>
                      </a:r>
                      <a:r>
                        <a:rPr lang="it-IT" sz="2000" b="1" u="none" strike="noStrike" kern="1200" baseline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cable</a:t>
                      </a: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2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2nd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the one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connects</a:t>
            </a:r>
            <a:r>
              <a:rPr lang="it-IT" sz="1400" dirty="0"/>
              <a:t> the HV box to the </a:t>
            </a:r>
            <a:r>
              <a:rPr lang="it-IT" sz="1400" dirty="0" err="1"/>
              <a:t>disconnector</a:t>
            </a:r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Section</a:t>
            </a:r>
            <a:r>
              <a:rPr lang="it-IT" sz="1400" dirty="0"/>
              <a:t>: 95 mm2</a:t>
            </a:r>
          </a:p>
          <a:p>
            <a:r>
              <a:rPr lang="it-IT" sz="1400" dirty="0"/>
              <a:t>Minimum Bending Radius: max 210 mm</a:t>
            </a:r>
          </a:p>
          <a:p>
            <a:r>
              <a:rPr lang="it-IT" sz="1400" dirty="0" err="1"/>
              <a:t>Shielded</a:t>
            </a:r>
            <a:r>
              <a:rPr lang="it-IT" sz="1400" dirty="0"/>
              <a:t>, with </a:t>
            </a:r>
            <a:r>
              <a:rPr lang="it-IT" sz="1400" dirty="0" err="1"/>
              <a:t>shield</a:t>
            </a:r>
            <a:r>
              <a:rPr lang="it-IT" sz="1400" dirty="0"/>
              <a:t> </a:t>
            </a:r>
            <a:r>
              <a:rPr lang="it-IT" sz="1400" dirty="0" err="1"/>
              <a:t>termination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</a:t>
            </a:r>
            <a:r>
              <a:rPr lang="it-IT" sz="1400" dirty="0" err="1"/>
              <a:t>each</a:t>
            </a:r>
            <a:r>
              <a:rPr lang="it-IT" sz="1400" dirty="0"/>
              <a:t> </a:t>
            </a:r>
            <a:r>
              <a:rPr lang="it-IT" sz="1400" dirty="0" err="1"/>
              <a:t>extremity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</a:t>
            </a:r>
            <a:r>
              <a:rPr lang="it-IT" sz="1400" dirty="0" err="1"/>
              <a:t>disconnector</a:t>
            </a:r>
            <a:r>
              <a:rPr lang="it-IT" sz="1400" dirty="0"/>
              <a:t> side: </a:t>
            </a:r>
            <a:r>
              <a:rPr lang="it-IT" sz="1400" dirty="0" err="1"/>
              <a:t>straight</a:t>
            </a:r>
            <a:r>
              <a:rPr lang="it-IT" sz="1400" dirty="0"/>
              <a:t>, M12 (TBC with </a:t>
            </a:r>
            <a:r>
              <a:rPr lang="it-IT" sz="1400" dirty="0" err="1"/>
              <a:t>Disconnector</a:t>
            </a:r>
            <a:r>
              <a:rPr lang="it-IT" sz="1400" dirty="0"/>
              <a:t> supplier)</a:t>
            </a:r>
          </a:p>
          <a:p>
            <a:r>
              <a:rPr lang="it-IT" sz="1400" dirty="0"/>
              <a:t>Ground connection, </a:t>
            </a:r>
            <a:r>
              <a:rPr lang="it-IT" sz="1400" dirty="0" err="1"/>
              <a:t>disconnector</a:t>
            </a:r>
            <a:r>
              <a:rPr lang="it-IT" sz="1400" dirty="0"/>
              <a:t> side: </a:t>
            </a:r>
            <a:r>
              <a:rPr lang="it-IT" sz="1400" dirty="0" err="1"/>
              <a:t>straight</a:t>
            </a:r>
            <a:r>
              <a:rPr lang="it-IT" sz="1400" dirty="0"/>
              <a:t>, M10</a:t>
            </a:r>
          </a:p>
          <a:p>
            <a:r>
              <a:rPr lang="it-IT" sz="1400" dirty="0"/>
              <a:t>Ground cable, </a:t>
            </a:r>
            <a:r>
              <a:rPr lang="it-IT" sz="1400" dirty="0" err="1"/>
              <a:t>lenght</a:t>
            </a:r>
            <a:r>
              <a:rPr lang="it-IT" sz="1400" dirty="0"/>
              <a:t>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HV box side: 90°, M12 (TBC with </a:t>
            </a:r>
            <a:r>
              <a:rPr lang="it-IT" sz="1400" dirty="0" err="1"/>
              <a:t>HVbox</a:t>
            </a:r>
            <a:r>
              <a:rPr lang="it-IT" sz="1400" dirty="0"/>
              <a:t> supplier)</a:t>
            </a:r>
          </a:p>
          <a:p>
            <a:r>
              <a:rPr lang="it-IT" sz="1400" dirty="0"/>
              <a:t>Ground connection, HV box side: </a:t>
            </a:r>
            <a:r>
              <a:rPr lang="it-IT" sz="1400" dirty="0" err="1"/>
              <a:t>straight</a:t>
            </a:r>
            <a:r>
              <a:rPr lang="it-IT" sz="1400" dirty="0"/>
              <a:t>, M8</a:t>
            </a:r>
          </a:p>
          <a:p>
            <a:r>
              <a:rPr lang="it-IT" sz="1400" dirty="0"/>
              <a:t>Ground cable, </a:t>
            </a:r>
            <a:r>
              <a:rPr lang="it-IT" sz="1400" dirty="0" err="1"/>
              <a:t>lenght</a:t>
            </a:r>
            <a:r>
              <a:rPr lang="it-IT" sz="1400" dirty="0"/>
              <a:t>: 450 mm</a:t>
            </a:r>
          </a:p>
          <a:p>
            <a:r>
              <a:rPr lang="it-IT" sz="1400" dirty="0"/>
              <a:t>Cable </a:t>
            </a:r>
            <a:r>
              <a:rPr lang="it-IT" sz="1400" dirty="0" err="1"/>
              <a:t>Gland</a:t>
            </a:r>
            <a:r>
              <a:rPr lang="it-IT" sz="1400" dirty="0"/>
              <a:t> – </a:t>
            </a:r>
            <a:r>
              <a:rPr lang="it-IT" sz="1400" dirty="0" err="1"/>
              <a:t>included</a:t>
            </a:r>
            <a:r>
              <a:rPr lang="it-IT" sz="1400" dirty="0"/>
              <a:t>, with </a:t>
            </a:r>
            <a:r>
              <a:rPr lang="it-IT" sz="1400" dirty="0" err="1"/>
              <a:t>plate</a:t>
            </a:r>
            <a:r>
              <a:rPr lang="it-IT" sz="1400" dirty="0"/>
              <a:t> for </a:t>
            </a:r>
            <a:r>
              <a:rPr lang="it-IT" sz="1400" dirty="0" err="1"/>
              <a:t>entrance</a:t>
            </a:r>
            <a:r>
              <a:rPr lang="it-IT" sz="1400" dirty="0"/>
              <a:t> in the HV box 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Measure</a:t>
            </a:r>
            <a:r>
              <a:rPr lang="it-IT" sz="1400" dirty="0"/>
              <a:t> of the cable: </a:t>
            </a:r>
            <a:r>
              <a:rPr lang="it-IT" sz="1400" b="1" dirty="0"/>
              <a:t>3950</a:t>
            </a:r>
            <a:r>
              <a:rPr lang="it-IT" sz="1400" dirty="0"/>
              <a:t> mm </a:t>
            </a:r>
            <a:r>
              <a:rPr lang="it-IT" sz="1400" dirty="0" err="1"/>
              <a:t>preliminary</a:t>
            </a:r>
            <a:r>
              <a:rPr lang="it-IT" sz="1400" dirty="0"/>
              <a:t>, </a:t>
            </a:r>
            <a:r>
              <a:rPr lang="it-IT" sz="1400" dirty="0" err="1"/>
              <a:t>few</a:t>
            </a:r>
            <a:r>
              <a:rPr lang="it-IT" sz="1400" dirty="0"/>
              <a:t> </a:t>
            </a:r>
            <a:r>
              <a:rPr lang="it-IT" sz="1400" dirty="0" err="1"/>
              <a:t>centimeters</a:t>
            </a:r>
            <a:r>
              <a:rPr lang="it-IT" sz="1400" dirty="0"/>
              <a:t> can </a:t>
            </a:r>
            <a:r>
              <a:rPr lang="it-IT" sz="1400" dirty="0" err="1"/>
              <a:t>change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Other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to be </a:t>
            </a:r>
            <a:r>
              <a:rPr lang="it-IT" sz="1400" dirty="0" err="1"/>
              <a:t>defined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91394C8-ABDC-460B-B558-339A3F42F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122" y="3175452"/>
            <a:ext cx="2566471" cy="81517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E9BD2D83-E084-4134-971A-594B51BDA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2530" y="4306685"/>
            <a:ext cx="3007434" cy="9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3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427290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 – </a:t>
                      </a:r>
                      <a:r>
                        <a:rPr lang="it-IT" sz="2000" b="1" u="none" strike="noStrike" kern="1200" baseline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cable</a:t>
                      </a: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3rd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the one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connects</a:t>
            </a:r>
            <a:r>
              <a:rPr lang="it-IT" sz="1400" dirty="0"/>
              <a:t> the </a:t>
            </a:r>
            <a:r>
              <a:rPr lang="it-IT" sz="1400" dirty="0" err="1"/>
              <a:t>disconnector</a:t>
            </a:r>
            <a:r>
              <a:rPr lang="it-IT" sz="1400" dirty="0"/>
              <a:t> to the transformer (</a:t>
            </a:r>
            <a:r>
              <a:rPr lang="it-IT" sz="1400" dirty="0" err="1"/>
              <a:t>underframe</a:t>
            </a:r>
            <a:r>
              <a:rPr lang="it-IT" sz="1400" dirty="0"/>
              <a:t>), the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shall</a:t>
            </a:r>
            <a:r>
              <a:rPr lang="it-IT" sz="1400" dirty="0"/>
              <a:t> so </a:t>
            </a:r>
            <a:r>
              <a:rPr lang="it-IT" sz="1400" dirty="0" err="1"/>
              <a:t>enter</a:t>
            </a:r>
            <a:r>
              <a:rPr lang="it-IT" sz="1400" dirty="0"/>
              <a:t> in the </a:t>
            </a:r>
            <a:r>
              <a:rPr lang="it-IT" sz="1400" dirty="0" err="1"/>
              <a:t>vehicle</a:t>
            </a:r>
            <a:r>
              <a:rPr lang="it-IT" sz="1400" dirty="0"/>
              <a:t> from an opportune </a:t>
            </a:r>
            <a:r>
              <a:rPr lang="it-IT" sz="1400" dirty="0" err="1"/>
              <a:t>hole</a:t>
            </a:r>
            <a:r>
              <a:rPr lang="it-IT" sz="1400" dirty="0"/>
              <a:t> on the </a:t>
            </a:r>
            <a:r>
              <a:rPr lang="it-IT" sz="1400" dirty="0" err="1"/>
              <a:t>roof</a:t>
            </a:r>
            <a:r>
              <a:rPr lang="it-IT" sz="1400" dirty="0"/>
              <a:t> and exit </a:t>
            </a:r>
            <a:r>
              <a:rPr lang="it-IT" sz="1400" dirty="0" err="1"/>
              <a:t>undeframe</a:t>
            </a:r>
            <a:r>
              <a:rPr lang="it-IT" sz="1400" dirty="0"/>
              <a:t> to </a:t>
            </a:r>
            <a:r>
              <a:rPr lang="it-IT" sz="1400" dirty="0" err="1"/>
              <a:t>connect</a:t>
            </a:r>
            <a:r>
              <a:rPr lang="it-IT" sz="1400" dirty="0"/>
              <a:t> the transformer; </a:t>
            </a:r>
            <a:r>
              <a:rPr lang="it-IT" sz="1400" dirty="0" err="1"/>
              <a:t>characteristics</a:t>
            </a:r>
            <a:r>
              <a:rPr lang="it-IT" sz="1400" dirty="0"/>
              <a:t> of </a:t>
            </a:r>
            <a:r>
              <a:rPr lang="it-IT" sz="1400" dirty="0" err="1"/>
              <a:t>this</a:t>
            </a:r>
            <a:r>
              <a:rPr lang="it-IT" sz="1400" dirty="0"/>
              <a:t> </a:t>
            </a:r>
            <a:r>
              <a:rPr lang="it-IT" sz="1400" dirty="0" err="1"/>
              <a:t>cable</a:t>
            </a:r>
            <a:r>
              <a:rPr lang="it-IT" sz="1400" dirty="0"/>
              <a:t> are </a:t>
            </a:r>
            <a:r>
              <a:rPr lang="it-IT" sz="1400" dirty="0" err="1"/>
              <a:t>mainly</a:t>
            </a:r>
            <a:r>
              <a:rPr lang="it-IT" sz="1400" dirty="0"/>
              <a:t>:</a:t>
            </a:r>
          </a:p>
          <a:p>
            <a:endParaRPr lang="it-IT" sz="1400" dirty="0"/>
          </a:p>
          <a:p>
            <a:r>
              <a:rPr lang="it-IT" sz="1400" dirty="0" err="1"/>
              <a:t>Section</a:t>
            </a:r>
            <a:r>
              <a:rPr lang="it-IT" sz="1400" dirty="0"/>
              <a:t>: 50 mm2</a:t>
            </a:r>
          </a:p>
          <a:p>
            <a:r>
              <a:rPr lang="it-IT" sz="1400" dirty="0"/>
              <a:t>Minimum Bending Radius: max 190 mm</a:t>
            </a:r>
          </a:p>
          <a:p>
            <a:r>
              <a:rPr lang="it-IT" sz="1400" dirty="0" err="1"/>
              <a:t>Shielded</a:t>
            </a:r>
            <a:r>
              <a:rPr lang="it-IT" sz="1400" dirty="0"/>
              <a:t>, with </a:t>
            </a:r>
            <a:r>
              <a:rPr lang="it-IT" sz="1400" dirty="0" err="1"/>
              <a:t>shield</a:t>
            </a:r>
            <a:r>
              <a:rPr lang="it-IT" sz="1400" dirty="0"/>
              <a:t> </a:t>
            </a:r>
            <a:r>
              <a:rPr lang="it-IT" sz="1400" dirty="0" err="1"/>
              <a:t>termination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</a:t>
            </a:r>
            <a:r>
              <a:rPr lang="it-IT" sz="1400" dirty="0" err="1"/>
              <a:t>each</a:t>
            </a:r>
            <a:r>
              <a:rPr lang="it-IT" sz="1400" dirty="0"/>
              <a:t> </a:t>
            </a:r>
            <a:r>
              <a:rPr lang="it-IT" sz="1400" dirty="0" err="1"/>
              <a:t>extremity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</a:t>
            </a:r>
            <a:r>
              <a:rPr lang="it-IT" sz="1400" dirty="0" err="1"/>
              <a:t>roof</a:t>
            </a:r>
            <a:r>
              <a:rPr lang="it-IT" sz="1400" dirty="0"/>
              <a:t> side: </a:t>
            </a:r>
            <a:r>
              <a:rPr lang="it-IT" sz="1400" dirty="0" err="1"/>
              <a:t>screw</a:t>
            </a:r>
            <a:r>
              <a:rPr lang="it-IT" sz="1400" dirty="0"/>
              <a:t>, M20, with </a:t>
            </a:r>
            <a:r>
              <a:rPr lang="it-IT" sz="1400" dirty="0" err="1"/>
              <a:t>all</a:t>
            </a:r>
            <a:r>
              <a:rPr lang="it-IT" sz="1400" dirty="0"/>
              <a:t> </a:t>
            </a:r>
            <a:r>
              <a:rPr lang="it-IT" sz="1400" dirty="0" err="1"/>
              <a:t>necessary</a:t>
            </a:r>
            <a:r>
              <a:rPr lang="it-IT" sz="1400" dirty="0"/>
              <a:t> </a:t>
            </a:r>
            <a:r>
              <a:rPr lang="it-IT" sz="1400" dirty="0" err="1"/>
              <a:t>elements</a:t>
            </a:r>
            <a:r>
              <a:rPr lang="it-IT" sz="1400" dirty="0"/>
              <a:t> (nuts, </a:t>
            </a:r>
            <a:r>
              <a:rPr lang="it-IT" sz="1400" dirty="0" err="1"/>
              <a:t>washers</a:t>
            </a:r>
            <a:r>
              <a:rPr lang="it-IT" sz="1400" dirty="0"/>
              <a:t>, …)</a:t>
            </a:r>
          </a:p>
          <a:p>
            <a:r>
              <a:rPr lang="it-IT" sz="1400" dirty="0"/>
              <a:t>Ground connection, inside </a:t>
            </a:r>
            <a:r>
              <a:rPr lang="it-IT" sz="1400" dirty="0" err="1"/>
              <a:t>vehicle</a:t>
            </a:r>
            <a:r>
              <a:rPr lang="it-IT" sz="1400" dirty="0"/>
              <a:t>: </a:t>
            </a:r>
            <a:r>
              <a:rPr lang="it-IT" sz="1400" dirty="0" err="1"/>
              <a:t>straight</a:t>
            </a:r>
            <a:r>
              <a:rPr lang="it-IT" sz="1400" dirty="0"/>
              <a:t>, M10</a:t>
            </a:r>
          </a:p>
          <a:p>
            <a:r>
              <a:rPr lang="it-IT" sz="1400" dirty="0"/>
              <a:t>Ground </a:t>
            </a:r>
            <a:r>
              <a:rPr lang="it-IT" sz="1400" dirty="0" err="1"/>
              <a:t>cable</a:t>
            </a:r>
            <a:r>
              <a:rPr lang="it-IT" sz="1400" dirty="0"/>
              <a:t>, </a:t>
            </a:r>
            <a:r>
              <a:rPr lang="it-IT" sz="1400" dirty="0" err="1"/>
              <a:t>lenght</a:t>
            </a:r>
            <a:r>
              <a:rPr lang="it-IT" sz="1400" dirty="0"/>
              <a:t>: 500 mm</a:t>
            </a:r>
          </a:p>
          <a:p>
            <a:r>
              <a:rPr lang="it-IT" sz="1400" dirty="0" err="1"/>
              <a:t>Roof</a:t>
            </a:r>
            <a:r>
              <a:rPr lang="it-IT" sz="1400" dirty="0"/>
              <a:t> </a:t>
            </a:r>
            <a:r>
              <a:rPr lang="it-IT" sz="1400" dirty="0" err="1"/>
              <a:t>plate</a:t>
            </a:r>
            <a:r>
              <a:rPr lang="it-IT" sz="1400" dirty="0"/>
              <a:t>: TBD </a:t>
            </a:r>
            <a:r>
              <a:rPr lang="it-IT" sz="1400" dirty="0" err="1"/>
              <a:t>durign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Transformer, T-</a:t>
            </a:r>
            <a:r>
              <a:rPr lang="it-IT" sz="1400" dirty="0" err="1"/>
              <a:t>connector</a:t>
            </a:r>
            <a:r>
              <a:rPr lang="it-IT" sz="1400" dirty="0"/>
              <a:t> (to be supplier </a:t>
            </a:r>
            <a:r>
              <a:rPr lang="it-IT" sz="1400" dirty="0" err="1"/>
              <a:t>separated</a:t>
            </a:r>
            <a:r>
              <a:rPr lang="it-IT" sz="1400" dirty="0"/>
              <a:t> from the cable) </a:t>
            </a:r>
          </a:p>
          <a:p>
            <a:r>
              <a:rPr lang="it-IT" sz="1400" dirty="0"/>
              <a:t>Ground connection, Trafo: </a:t>
            </a:r>
            <a:r>
              <a:rPr lang="it-IT" sz="1400" dirty="0" err="1"/>
              <a:t>straight</a:t>
            </a:r>
            <a:r>
              <a:rPr lang="it-IT" sz="1400" dirty="0"/>
              <a:t>, M10</a:t>
            </a:r>
          </a:p>
          <a:p>
            <a:r>
              <a:rPr lang="it-IT" sz="1400" dirty="0"/>
              <a:t>Ground </a:t>
            </a:r>
            <a:r>
              <a:rPr lang="it-IT" sz="1400" dirty="0" err="1"/>
              <a:t>cable</a:t>
            </a:r>
            <a:r>
              <a:rPr lang="it-IT" sz="1400" dirty="0"/>
              <a:t>, </a:t>
            </a:r>
            <a:r>
              <a:rPr lang="it-IT" sz="1400" dirty="0" err="1"/>
              <a:t>lenght</a:t>
            </a:r>
            <a:r>
              <a:rPr lang="it-IT" sz="1400" dirty="0"/>
              <a:t>: 300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Measure</a:t>
            </a:r>
            <a:r>
              <a:rPr lang="it-IT" sz="1400" dirty="0"/>
              <a:t> of the cable: </a:t>
            </a:r>
            <a:r>
              <a:rPr lang="it-IT" sz="1400" b="1" dirty="0"/>
              <a:t>12000</a:t>
            </a:r>
            <a:r>
              <a:rPr lang="it-IT" sz="1400" dirty="0"/>
              <a:t> mm </a:t>
            </a:r>
            <a:r>
              <a:rPr lang="it-IT" sz="1400" dirty="0" err="1"/>
              <a:t>preliminary</a:t>
            </a:r>
            <a:r>
              <a:rPr lang="it-IT" sz="1400" dirty="0"/>
              <a:t>, </a:t>
            </a:r>
            <a:r>
              <a:rPr lang="it-IT" sz="1400" dirty="0" err="1"/>
              <a:t>few</a:t>
            </a:r>
            <a:r>
              <a:rPr lang="it-IT" sz="1400" dirty="0"/>
              <a:t> </a:t>
            </a:r>
            <a:r>
              <a:rPr lang="it-IT" sz="1400" dirty="0" err="1"/>
              <a:t>centimeters</a:t>
            </a:r>
            <a:r>
              <a:rPr lang="it-IT" sz="1400" dirty="0"/>
              <a:t> can </a:t>
            </a:r>
            <a:r>
              <a:rPr lang="it-IT" sz="1400" dirty="0" err="1"/>
              <a:t>change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Other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to be </a:t>
            </a:r>
            <a:r>
              <a:rPr lang="it-IT" sz="1400" dirty="0" err="1"/>
              <a:t>defined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2F861F05-63D3-4D6B-AE76-F27B94D40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583" y="2443740"/>
            <a:ext cx="1381193" cy="236840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57A195E9-63A2-42BE-8EA8-755A8AE4F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553" y="4695139"/>
            <a:ext cx="1859252" cy="93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2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708977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 – </a:t>
                      </a:r>
                      <a:r>
                        <a:rPr lang="it-IT" sz="2000" b="1" u="none" strike="noStrike" kern="1200" baseline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cable</a:t>
                      </a: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4th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the one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connects</a:t>
            </a:r>
            <a:r>
              <a:rPr lang="it-IT" sz="1400" dirty="0"/>
              <a:t> the </a:t>
            </a:r>
            <a:r>
              <a:rPr lang="it-IT" sz="1400" dirty="0" err="1"/>
              <a:t>disconnector</a:t>
            </a:r>
            <a:r>
              <a:rPr lang="it-IT" sz="1400" dirty="0"/>
              <a:t> to the spring jumper, </a:t>
            </a:r>
            <a:r>
              <a:rPr lang="it-IT" sz="1400" dirty="0" err="1"/>
              <a:t>characteristics</a:t>
            </a:r>
            <a:r>
              <a:rPr lang="it-IT" sz="1400" dirty="0"/>
              <a:t> of </a:t>
            </a:r>
            <a:r>
              <a:rPr lang="it-IT" sz="1400" dirty="0" err="1"/>
              <a:t>this</a:t>
            </a:r>
            <a:r>
              <a:rPr lang="it-IT" sz="1400" dirty="0"/>
              <a:t> </a:t>
            </a:r>
            <a:r>
              <a:rPr lang="it-IT" sz="1400" dirty="0" err="1"/>
              <a:t>cable</a:t>
            </a:r>
            <a:r>
              <a:rPr lang="it-IT" sz="1400" dirty="0"/>
              <a:t> are </a:t>
            </a:r>
            <a:r>
              <a:rPr lang="it-IT" sz="1400" dirty="0" err="1"/>
              <a:t>mainly</a:t>
            </a:r>
            <a:r>
              <a:rPr lang="it-IT" sz="1400" dirty="0"/>
              <a:t>:</a:t>
            </a:r>
          </a:p>
          <a:p>
            <a:endParaRPr lang="it-IT" sz="1400" dirty="0"/>
          </a:p>
          <a:p>
            <a:r>
              <a:rPr lang="it-IT" sz="1400" dirty="0" err="1"/>
              <a:t>Section</a:t>
            </a:r>
            <a:r>
              <a:rPr lang="it-IT" sz="1400" dirty="0"/>
              <a:t>: 95 mm2</a:t>
            </a:r>
          </a:p>
          <a:p>
            <a:r>
              <a:rPr lang="it-IT" sz="1400" dirty="0"/>
              <a:t>Minimum Bending Radius: max 210 mm</a:t>
            </a:r>
          </a:p>
          <a:p>
            <a:r>
              <a:rPr lang="it-IT" sz="1400" dirty="0" err="1"/>
              <a:t>Shielded</a:t>
            </a:r>
            <a:r>
              <a:rPr lang="it-IT" sz="1400" dirty="0"/>
              <a:t>, with </a:t>
            </a:r>
            <a:r>
              <a:rPr lang="it-IT" sz="1400" dirty="0" err="1"/>
              <a:t>shield</a:t>
            </a:r>
            <a:r>
              <a:rPr lang="it-IT" sz="1400" dirty="0"/>
              <a:t> </a:t>
            </a:r>
            <a:r>
              <a:rPr lang="it-IT" sz="1400" dirty="0" err="1"/>
              <a:t>termination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</a:t>
            </a:r>
            <a:r>
              <a:rPr lang="it-IT" sz="1400" dirty="0" err="1"/>
              <a:t>each</a:t>
            </a:r>
            <a:r>
              <a:rPr lang="it-IT" sz="1400" dirty="0"/>
              <a:t> </a:t>
            </a:r>
            <a:r>
              <a:rPr lang="it-IT" sz="1400" dirty="0" err="1"/>
              <a:t>extremity</a:t>
            </a:r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</a:t>
            </a:r>
            <a:r>
              <a:rPr lang="it-IT" sz="1400" dirty="0" err="1"/>
              <a:t>disconnector</a:t>
            </a:r>
            <a:r>
              <a:rPr lang="it-IT" sz="1400" dirty="0"/>
              <a:t> side: </a:t>
            </a:r>
            <a:r>
              <a:rPr lang="it-IT" sz="1400" dirty="0" err="1"/>
              <a:t>straight</a:t>
            </a:r>
            <a:r>
              <a:rPr lang="it-IT" sz="1400" dirty="0"/>
              <a:t>, M12</a:t>
            </a:r>
          </a:p>
          <a:p>
            <a:r>
              <a:rPr lang="it-IT" sz="1400" dirty="0"/>
              <a:t>Ground connection, panto side: </a:t>
            </a:r>
            <a:r>
              <a:rPr lang="it-IT" sz="1400" dirty="0" err="1"/>
              <a:t>straight</a:t>
            </a:r>
            <a:r>
              <a:rPr lang="it-IT" sz="1400" dirty="0"/>
              <a:t>, M10</a:t>
            </a:r>
          </a:p>
          <a:p>
            <a:r>
              <a:rPr lang="it-IT" sz="1400" dirty="0"/>
              <a:t>Ground </a:t>
            </a:r>
            <a:r>
              <a:rPr lang="it-IT" sz="1400" dirty="0" err="1"/>
              <a:t>cable</a:t>
            </a:r>
            <a:r>
              <a:rPr lang="it-IT" sz="1400" dirty="0"/>
              <a:t>, </a:t>
            </a:r>
            <a:r>
              <a:rPr lang="it-IT" sz="1400" dirty="0" err="1"/>
              <a:t>length</a:t>
            </a:r>
            <a:r>
              <a:rPr lang="it-IT" sz="1400" dirty="0"/>
              <a:t>: 450 mm</a:t>
            </a:r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Connection, jumper side: </a:t>
            </a:r>
            <a:r>
              <a:rPr lang="it-IT" sz="1400" dirty="0" err="1"/>
              <a:t>screw</a:t>
            </a:r>
            <a:r>
              <a:rPr lang="it-IT" sz="1400" dirty="0"/>
              <a:t>, M20, with </a:t>
            </a:r>
            <a:r>
              <a:rPr lang="it-IT" sz="1400" dirty="0" err="1"/>
              <a:t>all</a:t>
            </a:r>
            <a:r>
              <a:rPr lang="it-IT" sz="1400" dirty="0"/>
              <a:t> </a:t>
            </a:r>
            <a:r>
              <a:rPr lang="it-IT" sz="1400" dirty="0" err="1"/>
              <a:t>necessary</a:t>
            </a:r>
            <a:r>
              <a:rPr lang="it-IT" sz="1400" dirty="0"/>
              <a:t> </a:t>
            </a:r>
            <a:r>
              <a:rPr lang="it-IT" sz="1400" dirty="0" err="1"/>
              <a:t>elements</a:t>
            </a:r>
            <a:r>
              <a:rPr lang="it-IT" sz="1400" dirty="0"/>
              <a:t> (nuts, </a:t>
            </a:r>
            <a:r>
              <a:rPr lang="it-IT" sz="1400" dirty="0" err="1"/>
              <a:t>washers</a:t>
            </a:r>
            <a:r>
              <a:rPr lang="it-IT" sz="1400" dirty="0"/>
              <a:t>, …)</a:t>
            </a:r>
          </a:p>
          <a:p>
            <a:r>
              <a:rPr lang="it-IT" sz="1400" dirty="0"/>
              <a:t>Ground connection, </a:t>
            </a:r>
            <a:r>
              <a:rPr lang="it-IT" sz="1400" dirty="0" err="1"/>
              <a:t>integrated</a:t>
            </a:r>
            <a:r>
              <a:rPr lang="it-IT" sz="1400" dirty="0"/>
              <a:t> in the </a:t>
            </a:r>
            <a:r>
              <a:rPr lang="it-IT" sz="1400" dirty="0" err="1"/>
              <a:t>clamp</a:t>
            </a:r>
            <a:r>
              <a:rPr lang="it-IT" sz="1400" dirty="0"/>
              <a:t> </a:t>
            </a:r>
            <a:r>
              <a:rPr lang="it-IT" sz="1400" dirty="0" err="1"/>
              <a:t>which</a:t>
            </a:r>
            <a:r>
              <a:rPr lang="it-IT" sz="1400" dirty="0"/>
              <a:t> fix the </a:t>
            </a:r>
            <a:r>
              <a:rPr lang="it-IT" sz="1400" dirty="0" err="1"/>
              <a:t>cable</a:t>
            </a:r>
            <a:r>
              <a:rPr lang="it-IT" sz="1400" dirty="0"/>
              <a:t>: M10 nut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Measure</a:t>
            </a:r>
            <a:r>
              <a:rPr lang="it-IT" sz="1400" dirty="0"/>
              <a:t> of the cable : </a:t>
            </a:r>
            <a:r>
              <a:rPr lang="it-IT" sz="1400" b="1" dirty="0"/>
              <a:t>19900</a:t>
            </a:r>
            <a:r>
              <a:rPr lang="it-IT" sz="1400" dirty="0"/>
              <a:t> mm </a:t>
            </a:r>
            <a:r>
              <a:rPr lang="it-IT" sz="1400" dirty="0" err="1"/>
              <a:t>preliminary</a:t>
            </a:r>
            <a:r>
              <a:rPr lang="it-IT" sz="1400" dirty="0"/>
              <a:t>, </a:t>
            </a:r>
            <a:r>
              <a:rPr lang="it-IT" sz="1400" dirty="0" err="1"/>
              <a:t>few</a:t>
            </a:r>
            <a:r>
              <a:rPr lang="it-IT" sz="1400" dirty="0"/>
              <a:t> </a:t>
            </a:r>
            <a:r>
              <a:rPr lang="it-IT" sz="1400" dirty="0" err="1"/>
              <a:t>centimeters</a:t>
            </a:r>
            <a:r>
              <a:rPr lang="it-IT" sz="1400" dirty="0"/>
              <a:t> </a:t>
            </a:r>
          </a:p>
          <a:p>
            <a:r>
              <a:rPr lang="it-IT" sz="1400" dirty="0"/>
              <a:t>can </a:t>
            </a:r>
            <a:r>
              <a:rPr lang="it-IT" sz="1400" dirty="0" err="1"/>
              <a:t>change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Other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to be </a:t>
            </a:r>
            <a:r>
              <a:rPr lang="it-IT" sz="1400" dirty="0" err="1"/>
              <a:t>defined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endParaRPr lang="it-IT" sz="14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B4B27A33-623D-4CB3-BAE7-2B56CA8E9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866" y="3003548"/>
            <a:ext cx="2566471" cy="81517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B51B755C-C192-41AE-9D14-96BFAF6C9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6125">
            <a:off x="5906236" y="5148723"/>
            <a:ext cx="2881313" cy="61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47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73270"/>
              </p:ext>
            </p:extLst>
          </p:nvPr>
        </p:nvGraphicFramePr>
        <p:xfrm>
          <a:off x="136809" y="1034679"/>
          <a:ext cx="8805672" cy="304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05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HV lines – </a:t>
                      </a:r>
                      <a:r>
                        <a:rPr lang="it-IT" sz="2000" b="1" u="none" strike="noStrike" kern="1200" baseline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cable</a:t>
                      </a:r>
                      <a:r>
                        <a:rPr lang="it-IT" sz="2000" b="1" u="none" strike="noStrike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lang="en-US" sz="2000" b="1" u="none" strike="noStrike" kern="1200" baseline="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369D94A-3934-45D5-8984-7DFB2AA510FE}"/>
              </a:ext>
            </a:extLst>
          </p:cNvPr>
          <p:cNvSpPr txBox="1"/>
          <p:nvPr/>
        </p:nvSpPr>
        <p:spPr>
          <a:xfrm>
            <a:off x="136808" y="1402672"/>
            <a:ext cx="86931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The 5th </a:t>
            </a:r>
            <a:r>
              <a:rPr lang="it-IT" sz="1400" dirty="0" err="1"/>
              <a:t>cable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the jumper (spring </a:t>
            </a:r>
            <a:r>
              <a:rPr lang="it-IT" sz="1400" dirty="0" err="1"/>
              <a:t>type</a:t>
            </a:r>
            <a:r>
              <a:rPr lang="it-IT" sz="1400" dirty="0"/>
              <a:t>)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connects</a:t>
            </a:r>
            <a:r>
              <a:rPr lang="it-IT" sz="1400" dirty="0"/>
              <a:t> the </a:t>
            </a:r>
            <a:r>
              <a:rPr lang="it-IT" sz="1400" dirty="0" err="1"/>
              <a:t>two</a:t>
            </a:r>
            <a:r>
              <a:rPr lang="it-IT" sz="1400" dirty="0"/>
              <a:t> OA cars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/>
              <a:t> </a:t>
            </a:r>
          </a:p>
          <a:p>
            <a:endParaRPr lang="it-IT" sz="1400" dirty="0"/>
          </a:p>
          <a:p>
            <a:endParaRPr lang="it-IT" sz="1400" dirty="0"/>
          </a:p>
          <a:p>
            <a:endParaRPr lang="it-IT" sz="1400" dirty="0"/>
          </a:p>
          <a:p>
            <a:r>
              <a:rPr lang="it-IT" sz="1400" dirty="0" err="1"/>
              <a:t>Main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of the jumper </a:t>
            </a:r>
            <a:r>
              <a:rPr lang="it-IT" sz="1400" dirty="0" err="1"/>
              <a:t>will</a:t>
            </a:r>
            <a:r>
              <a:rPr lang="it-IT" sz="1400" dirty="0"/>
              <a:t>  be </a:t>
            </a:r>
            <a:r>
              <a:rPr lang="it-IT" sz="1400" dirty="0" err="1"/>
              <a:t>defined</a:t>
            </a:r>
            <a:r>
              <a:rPr lang="it-IT" sz="1400" dirty="0"/>
              <a:t> </a:t>
            </a:r>
            <a:r>
              <a:rPr lang="it-IT" sz="1400" dirty="0" err="1"/>
              <a:t>during</a:t>
            </a:r>
            <a:r>
              <a:rPr lang="it-IT" sz="1400" dirty="0"/>
              <a:t> design </a:t>
            </a:r>
            <a:r>
              <a:rPr lang="it-IT" sz="1400" dirty="0" err="1"/>
              <a:t>phase</a:t>
            </a:r>
            <a:r>
              <a:rPr lang="it-IT" sz="1400" dirty="0"/>
              <a:t>, image </a:t>
            </a:r>
            <a:r>
              <a:rPr lang="it-IT" sz="1400" dirty="0" err="1"/>
              <a:t>above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only</a:t>
            </a:r>
            <a:r>
              <a:rPr lang="it-IT" sz="1400" dirty="0"/>
              <a:t> an </a:t>
            </a:r>
            <a:r>
              <a:rPr lang="it-IT" sz="1400" dirty="0" err="1"/>
              <a:t>example</a:t>
            </a:r>
            <a:r>
              <a:rPr lang="it-IT" sz="1400" dirty="0"/>
              <a:t> of a </a:t>
            </a:r>
            <a:r>
              <a:rPr lang="it-IT" sz="1400" dirty="0" err="1"/>
              <a:t>possible</a:t>
            </a:r>
            <a:r>
              <a:rPr lang="it-IT" sz="1400" dirty="0"/>
              <a:t> </a:t>
            </a:r>
            <a:r>
              <a:rPr lang="it-IT" sz="1400" dirty="0" err="1"/>
              <a:t>solution</a:t>
            </a:r>
            <a:r>
              <a:rPr lang="it-IT" sz="1400" dirty="0"/>
              <a:t>.</a:t>
            </a:r>
          </a:p>
          <a:p>
            <a:endParaRPr lang="it-IT" sz="1400" dirty="0"/>
          </a:p>
          <a:p>
            <a:r>
              <a:rPr lang="it-IT" sz="1400" dirty="0" err="1"/>
              <a:t>It</a:t>
            </a:r>
            <a:r>
              <a:rPr lang="it-IT" sz="1400" dirty="0"/>
              <a:t> </a:t>
            </a:r>
            <a:r>
              <a:rPr lang="it-IT" sz="1400" dirty="0" err="1"/>
              <a:t>will</a:t>
            </a:r>
            <a:r>
              <a:rPr lang="it-IT" sz="1400" dirty="0"/>
              <a:t> be under the scope of the supplier the </a:t>
            </a:r>
            <a:r>
              <a:rPr lang="it-IT" sz="1400" dirty="0" err="1"/>
              <a:t>definition</a:t>
            </a:r>
            <a:r>
              <a:rPr lang="it-IT" sz="1400" dirty="0"/>
              <a:t> of the </a:t>
            </a:r>
            <a:r>
              <a:rPr lang="it-IT" sz="1400" dirty="0" err="1"/>
              <a:t>main</a:t>
            </a:r>
            <a:r>
              <a:rPr lang="it-IT" sz="1400" dirty="0"/>
              <a:t> </a:t>
            </a:r>
            <a:r>
              <a:rPr lang="it-IT" sz="1400" dirty="0" err="1"/>
              <a:t>characteristics</a:t>
            </a:r>
            <a:r>
              <a:rPr lang="it-IT" sz="1400" dirty="0"/>
              <a:t> of the spring, in </a:t>
            </a:r>
            <a:r>
              <a:rPr lang="it-IT" sz="1400" dirty="0" err="1"/>
              <a:t>accordance</a:t>
            </a:r>
            <a:r>
              <a:rPr lang="it-IT" sz="1400" dirty="0"/>
              <a:t> with the </a:t>
            </a:r>
            <a:r>
              <a:rPr lang="it-IT" sz="1400" dirty="0" err="1"/>
              <a:t>circulability</a:t>
            </a:r>
            <a:r>
              <a:rPr lang="it-IT" sz="1400" dirty="0"/>
              <a:t> </a:t>
            </a:r>
            <a:r>
              <a:rPr lang="it-IT" sz="1400" dirty="0" err="1"/>
              <a:t>diagrams</a:t>
            </a:r>
            <a:r>
              <a:rPr lang="it-IT" sz="1400" dirty="0"/>
              <a:t>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will</a:t>
            </a:r>
            <a:r>
              <a:rPr lang="it-IT" sz="1400" dirty="0"/>
              <a:t> be </a:t>
            </a:r>
            <a:r>
              <a:rPr lang="it-IT" sz="1400" dirty="0" err="1"/>
              <a:t>available</a:t>
            </a:r>
            <a:r>
              <a:rPr lang="it-IT" sz="1400" dirty="0"/>
              <a:t> in design </a:t>
            </a:r>
            <a:r>
              <a:rPr lang="it-IT" sz="1400" dirty="0" err="1"/>
              <a:t>phase</a:t>
            </a:r>
            <a:r>
              <a:rPr lang="it-IT" sz="1400" dirty="0"/>
              <a:t>.</a:t>
            </a:r>
          </a:p>
          <a:p>
            <a:endParaRPr lang="it-IT" sz="1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ED8382C6-2533-425E-A0CA-DB8296F93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533079" y="2117402"/>
            <a:ext cx="3655286" cy="103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523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>
          <a:solidFill>
            <a:schemeClr val="tx1"/>
          </a:solidFill>
          <a:headEnd type="arrow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27228</TotalTime>
  <Words>751</Words>
  <Application>Microsoft Office PowerPoint</Application>
  <PresentationFormat>Ekran Gösterisi (4:3)</PresentationFormat>
  <Paragraphs>166</Paragraphs>
  <Slides>9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Tema di Office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filippodefina</dc:creator>
  <cp:lastModifiedBy>Yunus Emre MURAT</cp:lastModifiedBy>
  <cp:revision>1499</cp:revision>
  <dcterms:created xsi:type="dcterms:W3CDTF">2011-01-31T07:17:22Z</dcterms:created>
  <dcterms:modified xsi:type="dcterms:W3CDTF">2022-08-03T08:11:21Z</dcterms:modified>
</cp:coreProperties>
</file>